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hape 24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12" name="本文レベル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/>
          <p:nvPr>
            <p:ph type="sldNum" sz="quarter" idx="2"/>
          </p:nvPr>
        </p:nvSpPr>
        <p:spPr>
          <a:xfrm>
            <a:off x="119359" y="85151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スライド番号"/>
          <p:cNvSpPr txBox="1"/>
          <p:nvPr>
            <p:ph type="sldNum" sz="quarter" idx="2"/>
          </p:nvPr>
        </p:nvSpPr>
        <p:spPr>
          <a:xfrm>
            <a:off x="24202" y="85151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画像"/>
          <p:cNvSpPr/>
          <p:nvPr>
            <p:ph type="pic" idx="21"/>
          </p:nvPr>
        </p:nvSpPr>
        <p:spPr>
          <a:xfrm>
            <a:off x="-812800" y="0"/>
            <a:ext cx="15232066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スライド番号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スライド番号"/>
          <p:cNvSpPr txBox="1"/>
          <p:nvPr>
            <p:ph type="sldNum" sz="quarter" idx="2"/>
          </p:nvPr>
        </p:nvSpPr>
        <p:spPr>
          <a:xfrm>
            <a:off x="40061" y="6929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タイトルテキスト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18" name="本文レベル1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9" name="スライド番号"/>
          <p:cNvSpPr txBox="1"/>
          <p:nvPr>
            <p:ph type="sldNum" sz="quarter" idx="2"/>
          </p:nvPr>
        </p:nvSpPr>
        <p:spPr>
          <a:xfrm>
            <a:off x="55921" y="66163"/>
            <a:ext cx="414682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タイトルテキスト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27" name="本文レベル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28" name="スライド番号"/>
          <p:cNvSpPr txBox="1"/>
          <p:nvPr>
            <p:ph type="sldNum" sz="quarter" idx="2"/>
          </p:nvPr>
        </p:nvSpPr>
        <p:spPr>
          <a:xfrm>
            <a:off x="40062" y="66163"/>
            <a:ext cx="414681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タイトルテキスト"/>
          <p:cNvSpPr txBox="1"/>
          <p:nvPr>
            <p:ph type="title"/>
          </p:nvPr>
        </p:nvSpPr>
        <p:spPr>
          <a:xfrm>
            <a:off x="8929" y="-15479"/>
            <a:ext cx="12986942" cy="978455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36" name="スライド番号"/>
          <p:cNvSpPr txBox="1"/>
          <p:nvPr>
            <p:ph type="sldNum" sz="quarter" idx="2"/>
          </p:nvPr>
        </p:nvSpPr>
        <p:spPr>
          <a:xfrm>
            <a:off x="8342" y="5343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タイトルとコンテンツ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四角形"/>
          <p:cNvSpPr/>
          <p:nvPr/>
        </p:nvSpPr>
        <p:spPr>
          <a:xfrm>
            <a:off x="0" y="0"/>
            <a:ext cx="13233400" cy="9931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363636"/>
              </a:gs>
            </a:gsLst>
            <a:lin ang="54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algn="l" defTabSz="1295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86" name="グループ"/>
          <p:cNvGrpSpPr/>
          <p:nvPr/>
        </p:nvGrpSpPr>
        <p:grpSpPr>
          <a:xfrm>
            <a:off x="11811000" y="9105900"/>
            <a:ext cx="889000" cy="368300"/>
            <a:chOff x="0" y="0"/>
            <a:chExt cx="889000" cy="368300"/>
          </a:xfrm>
        </p:grpSpPr>
        <p:sp>
          <p:nvSpPr>
            <p:cNvPr id="144" name="四角形"/>
            <p:cNvSpPr/>
            <p:nvPr/>
          </p:nvSpPr>
          <p:spPr>
            <a:xfrm>
              <a:off x="508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5" name="四角形"/>
            <p:cNvSpPr/>
            <p:nvPr/>
          </p:nvSpPr>
          <p:spPr>
            <a:xfrm>
              <a:off x="50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6" name="四角形"/>
            <p:cNvSpPr/>
            <p:nvPr/>
          </p:nvSpPr>
          <p:spPr>
            <a:xfrm>
              <a:off x="50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7" name="四角形"/>
            <p:cNvSpPr/>
            <p:nvPr/>
          </p:nvSpPr>
          <p:spPr>
            <a:xfrm>
              <a:off x="50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8" name="四角形"/>
            <p:cNvSpPr/>
            <p:nvPr/>
          </p:nvSpPr>
          <p:spPr>
            <a:xfrm>
              <a:off x="508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9" name="四角形"/>
            <p:cNvSpPr/>
            <p:nvPr/>
          </p:nvSpPr>
          <p:spPr>
            <a:xfrm>
              <a:off x="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0" name="四角形"/>
            <p:cNvSpPr/>
            <p:nvPr/>
          </p:nvSpPr>
          <p:spPr>
            <a:xfrm>
              <a:off x="508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1" name="四角形"/>
            <p:cNvSpPr/>
            <p:nvPr/>
          </p:nvSpPr>
          <p:spPr>
            <a:xfrm>
              <a:off x="1651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2" name="四角形"/>
            <p:cNvSpPr/>
            <p:nvPr/>
          </p:nvSpPr>
          <p:spPr>
            <a:xfrm>
              <a:off x="1651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3" name="四角形"/>
            <p:cNvSpPr/>
            <p:nvPr/>
          </p:nvSpPr>
          <p:spPr>
            <a:xfrm>
              <a:off x="1651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4" name="四角形"/>
            <p:cNvSpPr/>
            <p:nvPr/>
          </p:nvSpPr>
          <p:spPr>
            <a:xfrm>
              <a:off x="1651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5" name="四角形"/>
            <p:cNvSpPr/>
            <p:nvPr/>
          </p:nvSpPr>
          <p:spPr>
            <a:xfrm>
              <a:off x="2667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6" name="四角形"/>
            <p:cNvSpPr/>
            <p:nvPr/>
          </p:nvSpPr>
          <p:spPr>
            <a:xfrm>
              <a:off x="2667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7" name="四角形"/>
            <p:cNvSpPr/>
            <p:nvPr/>
          </p:nvSpPr>
          <p:spPr>
            <a:xfrm>
              <a:off x="2667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8" name="四角形"/>
            <p:cNvSpPr/>
            <p:nvPr/>
          </p:nvSpPr>
          <p:spPr>
            <a:xfrm>
              <a:off x="330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9" name="四角形"/>
            <p:cNvSpPr/>
            <p:nvPr/>
          </p:nvSpPr>
          <p:spPr>
            <a:xfrm>
              <a:off x="381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0" name="四角形"/>
            <p:cNvSpPr/>
            <p:nvPr/>
          </p:nvSpPr>
          <p:spPr>
            <a:xfrm>
              <a:off x="3810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1" name="四角形"/>
            <p:cNvSpPr/>
            <p:nvPr/>
          </p:nvSpPr>
          <p:spPr>
            <a:xfrm>
              <a:off x="3810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2" name="四角形"/>
            <p:cNvSpPr/>
            <p:nvPr/>
          </p:nvSpPr>
          <p:spPr>
            <a:xfrm>
              <a:off x="330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3" name="四角形"/>
            <p:cNvSpPr/>
            <p:nvPr/>
          </p:nvSpPr>
          <p:spPr>
            <a:xfrm>
              <a:off x="2667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4" name="四角形"/>
            <p:cNvSpPr/>
            <p:nvPr/>
          </p:nvSpPr>
          <p:spPr>
            <a:xfrm>
              <a:off x="3810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5" name="四角形"/>
            <p:cNvSpPr/>
            <p:nvPr/>
          </p:nvSpPr>
          <p:spPr>
            <a:xfrm>
              <a:off x="381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6" name="四角形"/>
            <p:cNvSpPr/>
            <p:nvPr/>
          </p:nvSpPr>
          <p:spPr>
            <a:xfrm>
              <a:off x="330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7" name="四角形"/>
            <p:cNvSpPr/>
            <p:nvPr/>
          </p:nvSpPr>
          <p:spPr>
            <a:xfrm>
              <a:off x="431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8" name="四角形"/>
            <p:cNvSpPr/>
            <p:nvPr/>
          </p:nvSpPr>
          <p:spPr>
            <a:xfrm>
              <a:off x="4953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四角形"/>
            <p:cNvSpPr/>
            <p:nvPr/>
          </p:nvSpPr>
          <p:spPr>
            <a:xfrm>
              <a:off x="5969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0" name="四角形"/>
            <p:cNvSpPr/>
            <p:nvPr/>
          </p:nvSpPr>
          <p:spPr>
            <a:xfrm>
              <a:off x="5969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四角形"/>
            <p:cNvSpPr/>
            <p:nvPr/>
          </p:nvSpPr>
          <p:spPr>
            <a:xfrm>
              <a:off x="5969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2" name="四角形"/>
            <p:cNvSpPr/>
            <p:nvPr/>
          </p:nvSpPr>
          <p:spPr>
            <a:xfrm>
              <a:off x="5461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3" name="四角形"/>
            <p:cNvSpPr/>
            <p:nvPr/>
          </p:nvSpPr>
          <p:spPr>
            <a:xfrm>
              <a:off x="5969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4" name="四角形"/>
            <p:cNvSpPr/>
            <p:nvPr/>
          </p:nvSpPr>
          <p:spPr>
            <a:xfrm>
              <a:off x="5969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5" name="四角形"/>
            <p:cNvSpPr/>
            <p:nvPr/>
          </p:nvSpPr>
          <p:spPr>
            <a:xfrm>
              <a:off x="5969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6" name="四角形"/>
            <p:cNvSpPr/>
            <p:nvPr/>
          </p:nvSpPr>
          <p:spPr>
            <a:xfrm>
              <a:off x="711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7" name="四角形"/>
            <p:cNvSpPr/>
            <p:nvPr/>
          </p:nvSpPr>
          <p:spPr>
            <a:xfrm>
              <a:off x="7112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8" name="四角形"/>
            <p:cNvSpPr/>
            <p:nvPr/>
          </p:nvSpPr>
          <p:spPr>
            <a:xfrm>
              <a:off x="711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9" name="四角形"/>
            <p:cNvSpPr/>
            <p:nvPr/>
          </p:nvSpPr>
          <p:spPr>
            <a:xfrm>
              <a:off x="7112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0" name="四角形"/>
            <p:cNvSpPr/>
            <p:nvPr/>
          </p:nvSpPr>
          <p:spPr>
            <a:xfrm>
              <a:off x="711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1" name="四角形"/>
            <p:cNvSpPr/>
            <p:nvPr/>
          </p:nvSpPr>
          <p:spPr>
            <a:xfrm>
              <a:off x="762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2" name="四角形"/>
            <p:cNvSpPr/>
            <p:nvPr/>
          </p:nvSpPr>
          <p:spPr>
            <a:xfrm>
              <a:off x="812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3" name="四角形"/>
            <p:cNvSpPr/>
            <p:nvPr/>
          </p:nvSpPr>
          <p:spPr>
            <a:xfrm>
              <a:off x="812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四角形"/>
            <p:cNvSpPr/>
            <p:nvPr/>
          </p:nvSpPr>
          <p:spPr>
            <a:xfrm>
              <a:off x="812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5" name="四角形"/>
            <p:cNvSpPr/>
            <p:nvPr/>
          </p:nvSpPr>
          <p:spPr>
            <a:xfrm>
              <a:off x="762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7" name="タイトルテキスト"/>
          <p:cNvSpPr txBox="1"/>
          <p:nvPr>
            <p:ph type="title"/>
          </p:nvPr>
        </p:nvSpPr>
        <p:spPr>
          <a:xfrm>
            <a:off x="647700" y="647700"/>
            <a:ext cx="11709400" cy="20574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defTabSz="1295400"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88" name="本文レベル1…"/>
          <p:cNvSpPr txBox="1"/>
          <p:nvPr>
            <p:ph type="body" idx="1"/>
          </p:nvPr>
        </p:nvSpPr>
        <p:spPr>
          <a:xfrm>
            <a:off x="647700" y="2705100"/>
            <a:ext cx="11709400" cy="7048500"/>
          </a:xfrm>
          <a:prstGeom prst="rect">
            <a:avLst/>
          </a:prstGeom>
        </p:spPr>
        <p:txBody>
          <a:bodyPr lIns="38100" tIns="38100" rIns="38100" bIns="38100" anchor="t">
            <a:noAutofit/>
          </a:bodyPr>
          <a:lstStyle>
            <a:lvl1pPr marL="482600" indent="-4826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 W8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1pPr>
            <a:lvl2pPr marL="1056639" indent="-408939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 W8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2pPr>
            <a:lvl3pPr marL="1625600" indent="-3302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 W8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3pPr>
            <a:lvl4pPr marL="22733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 W8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4pPr>
            <a:lvl5pPr marL="29210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 W8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89" name="スライド番号"/>
          <p:cNvSpPr txBox="1"/>
          <p:nvPr>
            <p:ph type="sldNum" sz="quarter" idx="2"/>
          </p:nvPr>
        </p:nvSpPr>
        <p:spPr>
          <a:xfrm>
            <a:off x="11587124" y="9220200"/>
            <a:ext cx="442316" cy="3048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1295400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 W8"/>
                <a:ea typeface="ヒラギノ角ゴ Std W8"/>
                <a:cs typeface="ヒラギノ角ゴ Std W8"/>
                <a:sym typeface="ヒラギノ角ゴ Std W8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19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  <a:lvl2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2pPr>
            <a:lvl3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3pPr>
            <a:lvl4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4pPr>
            <a:lvl5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98" name="スライド番号"/>
          <p:cNvSpPr txBox="1"/>
          <p:nvPr>
            <p:ph type="sldNum" sz="quarter" idx="2"/>
          </p:nvPr>
        </p:nvSpPr>
        <p:spPr>
          <a:xfrm>
            <a:off x="55921" y="6929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32E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スライド番号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5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タイトルテキスト"/>
          <p:cNvSpPr txBox="1"/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13" name="本文レベル1…"/>
          <p:cNvSpPr txBox="1"/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864305" indent="-419805">
              <a:defRPr sz="34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308805" indent="-419805">
              <a:defRPr sz="34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753305" indent="-419805">
              <a:defRPr sz="34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197805" indent="-419805">
              <a:defRPr sz="34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14" name="四角形"/>
          <p:cNvSpPr/>
          <p:nvPr/>
        </p:nvSpPr>
        <p:spPr>
          <a:xfrm>
            <a:off x="-5030" y="9572772"/>
            <a:ext cx="13014860" cy="18780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5" name="四角形"/>
          <p:cNvSpPr/>
          <p:nvPr/>
        </p:nvSpPr>
        <p:spPr>
          <a:xfrm>
            <a:off x="-5030" y="-18063"/>
            <a:ext cx="13014860" cy="18780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6" name="スライド番号"/>
          <p:cNvSpPr txBox="1"/>
          <p:nvPr>
            <p:ph type="sldNum" sz="quarter" idx="2"/>
          </p:nvPr>
        </p:nvSpPr>
        <p:spPr>
          <a:xfrm>
            <a:off x="-123" y="212546"/>
            <a:ext cx="371349" cy="3810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画像"/>
          <p:cNvSpPr/>
          <p:nvPr>
            <p:ph type="pic" idx="21"/>
          </p:nvPr>
        </p:nvSpPr>
        <p:spPr>
          <a:xfrm>
            <a:off x="1606550" y="635000"/>
            <a:ext cx="9779000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タイトルテキスト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タイトルテキスト</a:t>
            </a:r>
          </a:p>
        </p:txBody>
      </p:sp>
      <p:sp>
        <p:nvSpPr>
          <p:cNvPr id="22" name="本文レベル1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/>
          <p:nvPr>
            <p:ph type="sldNum" sz="quarter" idx="2"/>
          </p:nvPr>
        </p:nvSpPr>
        <p:spPr>
          <a:xfrm>
            <a:off x="8342" y="31223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タイトルテキスト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24" name="本文レベル1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25" name="スライド番号"/>
          <p:cNvSpPr txBox="1"/>
          <p:nvPr>
            <p:ph type="sldNum" sz="quarter" idx="2"/>
          </p:nvPr>
        </p:nvSpPr>
        <p:spPr>
          <a:xfrm>
            <a:off x="6288709" y="92964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タイトルテキスト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233" name="本文レベル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/>
          <a:lstStyle>
            <a:lvl1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>
              <a:buSzPct val="145000"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4" name="スライド番号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31" name="スライド番号"/>
          <p:cNvSpPr txBox="1"/>
          <p:nvPr>
            <p:ph type="sldNum" sz="quarter" idx="2"/>
          </p:nvPr>
        </p:nvSpPr>
        <p:spPr>
          <a:xfrm>
            <a:off x="-7517" y="6929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画像"/>
          <p:cNvSpPr/>
          <p:nvPr>
            <p:ph type="pic" idx="21"/>
          </p:nvPr>
        </p:nvSpPr>
        <p:spPr>
          <a:xfrm>
            <a:off x="2717800" y="635000"/>
            <a:ext cx="12357100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タイトルテキスト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タイトルテキスト</a:t>
            </a:r>
          </a:p>
        </p:txBody>
      </p:sp>
      <p:sp>
        <p:nvSpPr>
          <p:cNvPr id="40" name="本文レベル1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1" name="スライド番号"/>
          <p:cNvSpPr txBox="1"/>
          <p:nvPr>
            <p:ph type="sldNum" sz="quarter" idx="2"/>
          </p:nvPr>
        </p:nvSpPr>
        <p:spPr>
          <a:xfrm>
            <a:off x="40061" y="101011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4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57" name="本文レベル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画像"/>
          <p:cNvSpPr/>
          <p:nvPr>
            <p:ph type="pic" idx="21"/>
          </p:nvPr>
        </p:nvSpPr>
        <p:spPr>
          <a:xfrm>
            <a:off x="4533900" y="26035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タイトルテキスト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タイトルテキスト</a:t>
            </a:r>
          </a:p>
        </p:txBody>
      </p:sp>
      <p:sp>
        <p:nvSpPr>
          <p:cNvPr id="67" name="本文レベル1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8" name="スライド番号"/>
          <p:cNvSpPr txBox="1"/>
          <p:nvPr>
            <p:ph type="sldNum" sz="quarter" idx="2"/>
          </p:nvPr>
        </p:nvSpPr>
        <p:spPr>
          <a:xfrm>
            <a:off x="-39236" y="21713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本文レベル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6" name="スライド番号"/>
          <p:cNvSpPr txBox="1"/>
          <p:nvPr>
            <p:ph type="sldNum" sz="quarter" idx="2"/>
          </p:nvPr>
        </p:nvSpPr>
        <p:spPr>
          <a:xfrm>
            <a:off x="8342" y="6929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画像"/>
          <p:cNvSpPr/>
          <p:nvPr>
            <p:ph type="pic" sz="quarter" idx="21"/>
          </p:nvPr>
        </p:nvSpPr>
        <p:spPr>
          <a:xfrm>
            <a:off x="6680200" y="5026947"/>
            <a:ext cx="6057901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画像"/>
          <p:cNvSpPr/>
          <p:nvPr>
            <p:ph type="pic" sz="quarter" idx="22"/>
          </p:nvPr>
        </p:nvSpPr>
        <p:spPr>
          <a:xfrm>
            <a:off x="6502400" y="886747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画像"/>
          <p:cNvSpPr/>
          <p:nvPr>
            <p:ph type="pic" idx="23"/>
          </p:nvPr>
        </p:nvSpPr>
        <p:spPr>
          <a:xfrm>
            <a:off x="-2374900" y="889000"/>
            <a:ext cx="11976100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スライド番号"/>
          <p:cNvSpPr txBox="1"/>
          <p:nvPr>
            <p:ph type="sldNum" sz="quarter" idx="2"/>
          </p:nvPr>
        </p:nvSpPr>
        <p:spPr>
          <a:xfrm>
            <a:off x="-7517" y="37573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3" name="スライド番号"/>
          <p:cNvSpPr txBox="1"/>
          <p:nvPr>
            <p:ph type="sldNum" sz="quarter" idx="2"/>
          </p:nvPr>
        </p:nvSpPr>
        <p:spPr>
          <a:xfrm>
            <a:off x="24202" y="53432"/>
            <a:ext cx="41468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本文レベル1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3" Type="http://schemas.openxmlformats.org/officeDocument/2006/relationships/hyperlink" Target="http://ichigojam.net/IchigoJam.html" TargetMode="External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tif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tif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tif"/><Relationship Id="rId3" Type="http://schemas.openxmlformats.org/officeDocument/2006/relationships/image" Target="../media/image54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tif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7.pn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62.pn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6.tif"/><Relationship Id="rId3" Type="http://schemas.openxmlformats.org/officeDocument/2006/relationships/image" Target="../media/image8.png"/><Relationship Id="rId4" Type="http://schemas.openxmlformats.org/officeDocument/2006/relationships/image" Target="../media/image17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18.tif"/><Relationship Id="rId5" Type="http://schemas.openxmlformats.org/officeDocument/2006/relationships/image" Target="../media/image67.png"/><Relationship Id="rId6" Type="http://schemas.openxmlformats.org/officeDocument/2006/relationships/image" Target="../media/image19.tif"/><Relationship Id="rId7" Type="http://schemas.openxmlformats.org/officeDocument/2006/relationships/image" Target="../media/image20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5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5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tif"/><Relationship Id="rId3" Type="http://schemas.openxmlformats.org/officeDocument/2006/relationships/image" Target="../media/image3.tif"/><Relationship Id="rId4" Type="http://schemas.openxmlformats.org/officeDocument/2006/relationships/image" Target="../media/image7.tif"/><Relationship Id="rId5" Type="http://schemas.openxmlformats.org/officeDocument/2006/relationships/image" Target="../media/image12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4.tif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25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Relationship Id="rId3" Type="http://schemas.openxmlformats.org/officeDocument/2006/relationships/image" Target="../media/image26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9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9.png"/><Relationship Id="rId9" Type="http://schemas.openxmlformats.org/officeDocument/2006/relationships/image" Target="../media/image38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.tif"/><Relationship Id="rId3" Type="http://schemas.openxmlformats.org/officeDocument/2006/relationships/image" Target="../media/image8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四角形"/>
          <p:cNvSpPr/>
          <p:nvPr/>
        </p:nvSpPr>
        <p:spPr>
          <a:xfrm>
            <a:off x="-8467" y="-553707"/>
            <a:ext cx="13021735" cy="877907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24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12195" r="0" b="12195"/>
          <a:stretch>
            <a:fillRect/>
          </a:stretch>
        </p:blipFill>
        <p:spPr>
          <a:xfrm>
            <a:off x="6494671" y="4758001"/>
            <a:ext cx="6839591" cy="395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309"/>
          <a:stretch>
            <a:fillRect/>
          </a:stretch>
        </p:blipFill>
        <p:spPr>
          <a:xfrm>
            <a:off x="-560952" y="4758001"/>
            <a:ext cx="7243304" cy="395426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はじめてのプログラミング…"/>
          <p:cNvSpPr txBox="1"/>
          <p:nvPr>
            <p:ph type="title"/>
          </p:nvPr>
        </p:nvSpPr>
        <p:spPr>
          <a:xfrm>
            <a:off x="-66079" y="105469"/>
            <a:ext cx="13136958" cy="4344128"/>
          </a:xfrm>
          <a:prstGeom prst="rect">
            <a:avLst/>
          </a:prstGeom>
        </p:spPr>
        <p:txBody>
          <a:bodyPr/>
          <a:lstStyle/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はじめてのプログラミング</a:t>
            </a:r>
          </a:p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 sz="5000"/>
              <a:t>with IchigoJam R</a:t>
            </a:r>
          </a:p>
        </p:txBody>
      </p:sp>
      <p:pic>
        <p:nvPicPr>
          <p:cNvPr id="24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93985" y="9016746"/>
            <a:ext cx="1571060" cy="52368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https://ichigojam.net/"/>
          <p:cNvSpPr txBox="1"/>
          <p:nvPr/>
        </p:nvSpPr>
        <p:spPr>
          <a:xfrm>
            <a:off x="6941883" y="9062690"/>
            <a:ext cx="422643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https://ichigojam.net/</a:t>
            </a:r>
          </a:p>
        </p:txBody>
      </p:sp>
      <p:sp>
        <p:nvSpPr>
          <p:cNvPr id="249" name="このプレゼンテーションは CC BY のオープンデータです…"/>
          <p:cNvSpPr txBox="1"/>
          <p:nvPr/>
        </p:nvSpPr>
        <p:spPr>
          <a:xfrm>
            <a:off x="104986" y="8901823"/>
            <a:ext cx="66903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t>このプレゼンテーションは CC BY のオープンデータです</a:t>
            </a:r>
          </a:p>
          <a:p>
            <a:pPr>
              <a:defRPr sz="2000"/>
            </a:pPr>
            <a:r>
              <a:t>出典記載のみで、編集・改変して自由に活用いただけます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346" name="てんめつしているのは、カーソル"/>
          <p:cNvSpPr txBox="1"/>
          <p:nvPr/>
        </p:nvSpPr>
        <p:spPr>
          <a:xfrm>
            <a:off x="772159" y="8229600"/>
            <a:ext cx="11544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てんめつしているのは、カーソル</a:t>
            </a:r>
          </a:p>
        </p:txBody>
      </p:sp>
      <p:sp>
        <p:nvSpPr>
          <p:cNvPr id="347" name="四角形"/>
          <p:cNvSpPr/>
          <p:nvPr/>
        </p:nvSpPr>
        <p:spPr>
          <a:xfrm>
            <a:off x="7112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10 CLS:X=15:CLT…"/>
          <p:cNvSpPr txBox="1"/>
          <p:nvPr/>
        </p:nvSpPr>
        <p:spPr>
          <a:xfrm>
            <a:off x="75670" y="1714500"/>
            <a:ext cx="12718853" cy="480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CLS:X=15:CLT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LC RND(32),23:?”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eee</a:t>
            </a:r>
            <a:r>
              <a:t>”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35 WAIT 6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36 X=X-BTN(28)+BTN(29)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37 X=X&amp;31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39 IF SCR(X,5) </a:t>
            </a:r>
            <a:r>
              <a:rPr>
                <a:solidFill>
                  <a:schemeClr val="accent5"/>
                </a:solidFill>
              </a:rPr>
              <a:t>PLAY”T900&lt;GE</a:t>
            </a:r>
            <a:endParaRPr>
              <a:solidFill>
                <a:schemeClr val="accent5"/>
              </a:solidFill>
            </a:endParaRP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rPr>
                <a:solidFill>
                  <a:schemeClr val="accent5"/>
                </a:solidFill>
              </a:rPr>
              <a:t>C2”:</a:t>
            </a:r>
            <a:r>
              <a:t>?TICK():END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40 GOTO 20</a:t>
            </a:r>
            <a:br/>
          </a:p>
        </p:txBody>
      </p:sp>
      <p:sp>
        <p:nvSpPr>
          <p:cNvPr id="1354" name="ゲームオーバー音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ゲームオーバー音</a:t>
            </a:r>
          </a:p>
        </p:txBody>
      </p:sp>
      <p:sp>
        <p:nvSpPr>
          <p:cNvPr id="1355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10 CLS:X=15:CLT…"/>
          <p:cNvSpPr txBox="1"/>
          <p:nvPr/>
        </p:nvSpPr>
        <p:spPr>
          <a:xfrm>
            <a:off x="75670" y="1949450"/>
            <a:ext cx="12718853" cy="433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CLS:X=15:CLT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LC RND(32),23:?”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eee</a:t>
            </a:r>
            <a:r>
              <a:t>”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35 WAIT </a:t>
            </a:r>
            <a:r>
              <a:rPr>
                <a:solidFill>
                  <a:schemeClr val="accent5"/>
                </a:solidFill>
              </a:rPr>
              <a:t>10-TICK()/120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36 X=X-BTN(28)+BTN(29)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37 X=X&amp;31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39 IF SCR(X,5) ?TICK():END</a:t>
            </a:r>
          </a:p>
          <a:p>
            <a:pPr algn="l"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40 GOTO 20</a:t>
            </a:r>
            <a:br/>
          </a:p>
        </p:txBody>
      </p:sp>
      <p:sp>
        <p:nvSpPr>
          <p:cNvPr id="1358" name="だんだんはやく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だんだんはやく</a:t>
            </a:r>
          </a:p>
        </p:txBody>
      </p:sp>
      <p:sp>
        <p:nvSpPr>
          <p:cNvPr id="1359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まとめ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まとめ</a:t>
            </a:r>
          </a:p>
        </p:txBody>
      </p:sp>
      <p:pic>
        <p:nvPicPr>
          <p:cNvPr id="136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きょうつかったコマンド"/>
          <p:cNvSpPr txBox="1"/>
          <p:nvPr>
            <p:ph type="title"/>
          </p:nvPr>
        </p:nvSpPr>
        <p:spPr>
          <a:xfrm>
            <a:off x="132159" y="48451"/>
            <a:ext cx="12740482" cy="2075328"/>
          </a:xfrm>
          <a:prstGeom prst="rect">
            <a:avLst/>
          </a:prstGeom>
        </p:spPr>
        <p:txBody>
          <a:bodyPr/>
          <a:lstStyle/>
          <a:p>
            <a:pPr/>
            <a:r>
              <a:t>きょうつかったコマンド</a:t>
            </a:r>
          </a:p>
        </p:txBody>
      </p:sp>
      <p:pic>
        <p:nvPicPr>
          <p:cNvPr id="136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742" y="7467185"/>
            <a:ext cx="2617478" cy="2451581"/>
          </a:xfrm>
          <a:prstGeom prst="rect">
            <a:avLst/>
          </a:prstGeom>
          <a:ln w="12700">
            <a:miter lim="400000"/>
          </a:ln>
        </p:spPr>
      </p:pic>
      <p:sp>
        <p:nvSpPr>
          <p:cNvPr id="1366" name="LED : WAIT LIST RUN GOTO SAVE LOAD NEW CLS LC RND BTN IF SCR END = + - &amp;…"/>
          <p:cNvSpPr txBox="1"/>
          <p:nvPr/>
        </p:nvSpPr>
        <p:spPr>
          <a:xfrm>
            <a:off x="691852" y="2699981"/>
            <a:ext cx="11621096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 : WAIT LIST RUN GOTO SAVE LOAD NEW CLS LC RND BTN IF SCR END = + - &amp; </a:t>
            </a:r>
          </a:p>
          <a:p>
            <a:pPr algn="l">
              <a:lnSpc>
                <a:spcPct val="14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 ()</a:t>
            </a:r>
          </a:p>
        </p:txBody>
      </p:sp>
      <p:sp>
        <p:nvSpPr>
          <p:cNvPr id="1367" name="21コ / 100コ"/>
          <p:cNvSpPr txBox="1"/>
          <p:nvPr/>
        </p:nvSpPr>
        <p:spPr>
          <a:xfrm>
            <a:off x="3261452" y="7321318"/>
            <a:ext cx="9001589" cy="2075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21コ / 100コ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534" y="-60953"/>
            <a:ext cx="13241867" cy="9107218"/>
          </a:xfrm>
          <a:prstGeom prst="rect">
            <a:avLst/>
          </a:prstGeom>
          <a:ln w="12700">
            <a:miter lim="400000"/>
          </a:ln>
        </p:spPr>
      </p:pic>
      <p:sp>
        <p:nvSpPr>
          <p:cNvPr id="1370" name="100コマンド！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100コマンド！</a:t>
            </a:r>
          </a:p>
        </p:txBody>
      </p:sp>
      <p:sp>
        <p:nvSpPr>
          <p:cNvPr id="1371" name="http://ichigojam.net/IchigoJam.html"/>
          <p:cNvSpPr txBox="1"/>
          <p:nvPr/>
        </p:nvSpPr>
        <p:spPr>
          <a:xfrm>
            <a:off x="6507674" y="317499"/>
            <a:ext cx="6310376" cy="8890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http://ichigojam.net/IchigoJam.html</a:t>
            </a:r>
          </a:p>
        </p:txBody>
      </p:sp>
      <p:sp>
        <p:nvSpPr>
          <p:cNvPr id="1372" name="四角形"/>
          <p:cNvSpPr/>
          <p:nvPr/>
        </p:nvSpPr>
        <p:spPr>
          <a:xfrm>
            <a:off x="3306233" y="-89893"/>
            <a:ext cx="1270001" cy="7587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インターネットとは？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インターネットとは？</a:t>
            </a:r>
          </a:p>
        </p:txBody>
      </p:sp>
      <p:pic>
        <p:nvPicPr>
          <p:cNvPr id="137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5800" y="66929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2933" y="66929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6200" y="68199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1066" y="6756400"/>
            <a:ext cx="2304073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8200" y="67564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1466" y="6883400"/>
            <a:ext cx="2304073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5600" y="66040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7" y="66040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" y="6731000"/>
            <a:ext cx="2304072" cy="215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インターネットは…"/>
          <p:cNvSpPr txBox="1"/>
          <p:nvPr>
            <p:ph type="title"/>
          </p:nvPr>
        </p:nvSpPr>
        <p:spPr>
          <a:xfrm>
            <a:off x="132159" y="2214628"/>
            <a:ext cx="12740482" cy="3530006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t>インターネットは</a:t>
            </a:r>
          </a:p>
          <a:p>
            <a:pPr defTabSz="490727">
              <a:defRPr sz="6719"/>
            </a:pPr>
            <a:r>
              <a:t>たくさんつながった</a:t>
            </a:r>
          </a:p>
          <a:p>
            <a:pPr defTabSz="490727">
              <a:defRPr sz="6719"/>
            </a:pPr>
            <a:r>
              <a:t>コンピューター</a:t>
            </a:r>
          </a:p>
        </p:txBody>
      </p:sp>
      <p:pic>
        <p:nvPicPr>
          <p:cNvPr id="138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5800" y="66929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2933" y="66929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6200" y="68199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1066" y="6756400"/>
            <a:ext cx="2304073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28200" y="67564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11466" y="6883400"/>
            <a:ext cx="2304073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25600" y="66040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7" y="6604000"/>
            <a:ext cx="23040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4800" y="6731000"/>
            <a:ext cx="2304072" cy="215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28519" r="60829" b="2843"/>
          <a:stretch>
            <a:fillRect/>
          </a:stretch>
        </p:blipFill>
        <p:spPr>
          <a:xfrm>
            <a:off x="6401073" y="2416793"/>
            <a:ext cx="6944576" cy="4876372"/>
          </a:xfrm>
          <a:prstGeom prst="rect">
            <a:avLst/>
          </a:prstGeom>
          <a:ln w="12700">
            <a:miter lim="400000"/>
          </a:ln>
        </p:spPr>
      </p:pic>
      <p:sp>
        <p:nvSpPr>
          <p:cNvPr id="1397" name="電源ON → IoT.OUT 1 → ネットへ"/>
          <p:cNvSpPr txBox="1"/>
          <p:nvPr/>
        </p:nvSpPr>
        <p:spPr>
          <a:xfrm>
            <a:off x="394539" y="8065875"/>
            <a:ext cx="12215722" cy="157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 defTabSz="467359">
              <a:defRPr sz="624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電源ON → IoT.OUT 1 → ネットへ</a:t>
            </a:r>
          </a:p>
        </p:txBody>
      </p:sp>
      <p:sp>
        <p:nvSpPr>
          <p:cNvPr id="1398" name="IchigoJam x MixSoda (ナチュラルスタイル)"/>
          <p:cNvSpPr txBox="1"/>
          <p:nvPr/>
        </p:nvSpPr>
        <p:spPr>
          <a:xfrm>
            <a:off x="767072" y="6575800"/>
            <a:ext cx="12215722" cy="202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>
              <a:defRPr sz="40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IchigoJam x MixSoda (ナチュラルスタイル)</a:t>
            </a:r>
          </a:p>
        </p:txBody>
      </p:sp>
      <p:sp>
        <p:nvSpPr>
          <p:cNvPr id="1399" name="月60円でネットにつなぐ、IoT！"/>
          <p:cNvSpPr txBox="1"/>
          <p:nvPr>
            <p:ph type="title"/>
          </p:nvPr>
        </p:nvSpPr>
        <p:spPr>
          <a:xfrm>
            <a:off x="466659" y="543052"/>
            <a:ext cx="12215722" cy="1101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79044">
              <a:defRPr sz="6150">
                <a:solidFill>
                  <a:srgbClr val="044C49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月60円でネットにつなぐ、IoT！</a:t>
            </a:r>
          </a:p>
        </p:txBody>
      </p:sp>
      <p:pic>
        <p:nvPicPr>
          <p:cNvPr id="140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17" y="2416793"/>
            <a:ext cx="6110193" cy="4876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184" y="2161140"/>
            <a:ext cx="11493227" cy="4892628"/>
          </a:xfrm>
          <a:prstGeom prst="rect">
            <a:avLst/>
          </a:prstGeom>
          <a:ln w="12700">
            <a:miter lim="400000"/>
          </a:ln>
        </p:spPr>
      </p:pic>
      <p:sp>
        <p:nvSpPr>
          <p:cNvPr id="1403" name="IoT x 火災報知器 by 創電"/>
          <p:cNvSpPr txBox="1"/>
          <p:nvPr/>
        </p:nvSpPr>
        <p:spPr>
          <a:xfrm>
            <a:off x="1293050" y="436033"/>
            <a:ext cx="104187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IoT x 火災報知器 by 創電</a:t>
            </a:r>
          </a:p>
        </p:txBody>
      </p:sp>
      <p:pic>
        <p:nvPicPr>
          <p:cNvPr id="140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6530" y="6544795"/>
            <a:ext cx="6150386" cy="3410566"/>
          </a:xfrm>
          <a:prstGeom prst="rect">
            <a:avLst/>
          </a:prstGeom>
          <a:ln w="12700">
            <a:miter lim="400000"/>
          </a:ln>
        </p:spPr>
      </p:pic>
      <p:sp>
        <p:nvSpPr>
          <p:cNvPr id="1405" name="Hana道場生まれの…"/>
          <p:cNvSpPr txBox="1"/>
          <p:nvPr/>
        </p:nvSpPr>
        <p:spPr>
          <a:xfrm>
            <a:off x="6452094" y="7839075"/>
            <a:ext cx="6385723" cy="154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/>
            </a:pPr>
            <a:r>
              <a:t>Hana道場生まれの</a:t>
            </a:r>
          </a:p>
          <a:p>
            <a:pPr algn="l">
              <a:defRPr sz="4500"/>
            </a:pPr>
            <a:r>
              <a:t>オープンイノベーション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0" r="0" b="8130"/>
          <a:stretch>
            <a:fillRect/>
          </a:stretch>
        </p:blipFill>
        <p:spPr>
          <a:xfrm>
            <a:off x="-53380" y="-383027"/>
            <a:ext cx="13111453" cy="7641976"/>
          </a:xfrm>
          <a:prstGeom prst="rect">
            <a:avLst/>
          </a:prstGeom>
          <a:ln w="12700">
            <a:miter lim="400000"/>
          </a:ln>
        </p:spPr>
      </p:pic>
      <p:sp>
        <p:nvSpPr>
          <p:cNvPr id="1408" name="つくれる！あそべる！まなべる！…"/>
          <p:cNvSpPr txBox="1"/>
          <p:nvPr>
            <p:ph type="title"/>
          </p:nvPr>
        </p:nvSpPr>
        <p:spPr>
          <a:xfrm>
            <a:off x="249965" y="7265282"/>
            <a:ext cx="12504870" cy="2478760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つくれる！あそべる！まなべる！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さばええき、ちかく「Hana道場」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350" name="四角形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51" name="キーボードで「A」と、うってみよう"/>
          <p:cNvSpPr txBox="1"/>
          <p:nvPr/>
        </p:nvSpPr>
        <p:spPr>
          <a:xfrm>
            <a:off x="41021" y="8229600"/>
            <a:ext cx="1292275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キーボードで「A」と、うってみよう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自分で学べて一人前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自分で学べて一人前</a:t>
            </a:r>
          </a:p>
        </p:txBody>
      </p:sp>
      <p:pic>
        <p:nvPicPr>
          <p:cNvPr id="141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LEDをてんめつさせよう…"/>
          <p:cNvSpPr txBox="1"/>
          <p:nvPr/>
        </p:nvSpPr>
        <p:spPr>
          <a:xfrm>
            <a:off x="6760803" y="633556"/>
            <a:ext cx="614426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LEDをてんめつさせよう</a:t>
            </a:r>
          </a:p>
          <a:p>
            <a:pPr algn="l">
              <a:defRPr sz="2000"/>
            </a:pPr>
            <a:r>
              <a:t>（くうはく＝スペースキー、まんなかのながいキー）</a:t>
            </a:r>
          </a:p>
        </p:txBody>
      </p:sp>
      <p:sp>
        <p:nvSpPr>
          <p:cNvPr id="1414" name="LEDをけそう"/>
          <p:cNvSpPr txBox="1"/>
          <p:nvPr/>
        </p:nvSpPr>
        <p:spPr>
          <a:xfrm>
            <a:off x="240786" y="2394348"/>
            <a:ext cx="163906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LEDをけそう</a:t>
            </a:r>
          </a:p>
        </p:txBody>
      </p:sp>
      <p:sp>
        <p:nvSpPr>
          <p:cNvPr id="1415" name="コンピューターに「まて = WAIT（ウェイト）」"/>
          <p:cNvSpPr txBox="1"/>
          <p:nvPr/>
        </p:nvSpPr>
        <p:spPr>
          <a:xfrm>
            <a:off x="230881" y="3538889"/>
            <a:ext cx="568096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コンピューターに「まて = WAIT（ウェイト）」</a:t>
            </a:r>
          </a:p>
        </p:txBody>
      </p:sp>
      <p:sp>
        <p:nvSpPr>
          <p:cNvPr id="1416" name="LEDをひからせよう"/>
          <p:cNvSpPr txBox="1"/>
          <p:nvPr/>
        </p:nvSpPr>
        <p:spPr>
          <a:xfrm>
            <a:off x="250312" y="1187197"/>
            <a:ext cx="2401063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LEDをひからせよう</a:t>
            </a:r>
          </a:p>
        </p:txBody>
      </p:sp>
      <p:sp>
        <p:nvSpPr>
          <p:cNvPr id="1417" name="IchigoJam はじめのいっぽ"/>
          <p:cNvSpPr txBox="1"/>
          <p:nvPr/>
        </p:nvSpPr>
        <p:spPr>
          <a:xfrm>
            <a:off x="201925" y="265067"/>
            <a:ext cx="6145277" cy="55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 はじめのいっぽ</a:t>
            </a:r>
          </a:p>
        </p:txBody>
      </p:sp>
      <p:sp>
        <p:nvSpPr>
          <p:cNvPr id="1418" name="WAIT180で3びょうまつ。WAIT60だと？"/>
          <p:cNvSpPr txBox="1"/>
          <p:nvPr/>
        </p:nvSpPr>
        <p:spPr>
          <a:xfrm>
            <a:off x="443986" y="4790139"/>
            <a:ext cx="496062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WAIT180で3びょうまつ。WAIT60だと？</a:t>
            </a:r>
          </a:p>
        </p:txBody>
      </p:sp>
      <p:sp>
        <p:nvSpPr>
          <p:cNvPr id="1419" name="LEDを1びょうひからせる（  コロンでつなぐ）"/>
          <p:cNvSpPr txBox="1"/>
          <p:nvPr/>
        </p:nvSpPr>
        <p:spPr>
          <a:xfrm>
            <a:off x="253486" y="6042982"/>
            <a:ext cx="599490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LEDを1びょうひからせる（　　コロンでつなぐ）</a:t>
            </a:r>
          </a:p>
        </p:txBody>
      </p:sp>
      <p:sp>
        <p:nvSpPr>
          <p:cNvPr id="1420" name="カーソルキーのうえキーを２かいおす…"/>
          <p:cNvSpPr txBox="1"/>
          <p:nvPr/>
        </p:nvSpPr>
        <p:spPr>
          <a:xfrm>
            <a:off x="406395" y="7226114"/>
            <a:ext cx="5915915" cy="14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カーソルキーのうえキーを２かいおす</a:t>
            </a:r>
          </a:p>
          <a:p>
            <a:pPr algn="l">
              <a:defRPr sz="2000"/>
            </a:pPr>
            <a:r>
              <a:t>みぎキーを10かいおして、0のばしょまでうごかす</a:t>
            </a:r>
          </a:p>
          <a:p>
            <a:pPr algn="l">
              <a:defRPr sz="2000"/>
            </a:pPr>
            <a:r>
              <a:t>BackSpace（バックスペース）キーで6をけす</a:t>
            </a:r>
            <a:br/>
            <a:r>
              <a:t>18とうち、さいごにエンターキー</a:t>
            </a:r>
          </a:p>
        </p:txBody>
      </p:sp>
      <p:sp>
        <p:nvSpPr>
          <p:cNvPr id="1421" name="ひだりうえのESC（エスケープ）キーでストップ…"/>
          <p:cNvSpPr txBox="1"/>
          <p:nvPr/>
        </p:nvSpPr>
        <p:spPr>
          <a:xfrm>
            <a:off x="6938603" y="3070687"/>
            <a:ext cx="565353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ひだりうえのESC（エスケープ）キーでストップ</a:t>
            </a:r>
          </a:p>
          <a:p>
            <a:pPr algn="l">
              <a:defRPr sz="2000"/>
            </a:pPr>
            <a:r>
              <a:t>RUNのかわりに、F5キーでもOK！</a:t>
            </a:r>
          </a:p>
        </p:txBody>
      </p:sp>
      <p:sp>
        <p:nvSpPr>
          <p:cNvPr id="1422" name="つくったプログラムを、ほぞんしよう（0〜3の4つ）"/>
          <p:cNvSpPr txBox="1"/>
          <p:nvPr/>
        </p:nvSpPr>
        <p:spPr>
          <a:xfrm>
            <a:off x="6771578" y="6058097"/>
            <a:ext cx="619125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つくったプログラムを、ほぞんしよう（0〜3の4つ）</a:t>
            </a:r>
          </a:p>
        </p:txBody>
      </p:sp>
      <p:sp>
        <p:nvSpPr>
          <p:cNvPr id="1423" name="スイッチをきっても、もとどおり"/>
          <p:cNvSpPr txBox="1"/>
          <p:nvPr/>
        </p:nvSpPr>
        <p:spPr>
          <a:xfrm>
            <a:off x="6934265" y="7195066"/>
            <a:ext cx="388874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スイッチをきっても、もとどおり</a:t>
            </a:r>
          </a:p>
        </p:txBody>
      </p:sp>
      <p:sp>
        <p:nvSpPr>
          <p:cNvPr id="1424" name="LED1、と、おして「enter」キー"/>
          <p:cNvSpPr txBox="1"/>
          <p:nvPr/>
        </p:nvSpPr>
        <p:spPr>
          <a:xfrm>
            <a:off x="2269612" y="1785477"/>
            <a:ext cx="397916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LED1、と、おして「enter」キー</a:t>
            </a:r>
          </a:p>
        </p:txBody>
      </p:sp>
      <p:sp>
        <p:nvSpPr>
          <p:cNvPr id="1425" name="ぎょうのおわりで、エンターキー"/>
          <p:cNvSpPr txBox="1"/>
          <p:nvPr/>
        </p:nvSpPr>
        <p:spPr>
          <a:xfrm>
            <a:off x="2269612" y="2931237"/>
            <a:ext cx="389636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ぎょうのおわりで、エンターキー</a:t>
            </a:r>
          </a:p>
        </p:txBody>
      </p:sp>
      <p:sp>
        <p:nvSpPr>
          <p:cNvPr id="1426" name="エンター"/>
          <p:cNvSpPr txBox="1"/>
          <p:nvPr/>
        </p:nvSpPr>
        <p:spPr>
          <a:xfrm>
            <a:off x="4555151" y="1460500"/>
            <a:ext cx="11303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エンター</a:t>
            </a:r>
          </a:p>
        </p:txBody>
      </p:sp>
      <p:sp>
        <p:nvSpPr>
          <p:cNvPr id="1427" name="セーブ、F3キー、0でもOK！"/>
          <p:cNvSpPr txBox="1"/>
          <p:nvPr/>
        </p:nvSpPr>
        <p:spPr>
          <a:xfrm>
            <a:off x="8989590" y="6620231"/>
            <a:ext cx="347167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セーブ、F3キー、0でもOK！</a:t>
            </a:r>
          </a:p>
        </p:txBody>
      </p:sp>
      <p:sp>
        <p:nvSpPr>
          <p:cNvPr id="1428" name="ロード、F2キー、0でもOK！"/>
          <p:cNvSpPr txBox="1"/>
          <p:nvPr/>
        </p:nvSpPr>
        <p:spPr>
          <a:xfrm>
            <a:off x="9027690" y="7730487"/>
            <a:ext cx="352247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ロード、F2キー、0でもOK！</a:t>
            </a:r>
          </a:p>
        </p:txBody>
      </p:sp>
      <p:sp>
        <p:nvSpPr>
          <p:cNvPr id="1429" name="つぎのプログラムをはじめるまえに"/>
          <p:cNvSpPr txBox="1"/>
          <p:nvPr/>
        </p:nvSpPr>
        <p:spPr>
          <a:xfrm>
            <a:off x="6760436" y="8383188"/>
            <a:ext cx="415036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つぎのプログラムをはじめるまえに</a:t>
            </a:r>
          </a:p>
        </p:txBody>
      </p:sp>
      <p:sp>
        <p:nvSpPr>
          <p:cNvPr id="1430" name="SAVE0"/>
          <p:cNvSpPr txBox="1"/>
          <p:nvPr/>
        </p:nvSpPr>
        <p:spPr>
          <a:xfrm>
            <a:off x="7013026" y="6570744"/>
            <a:ext cx="1852169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SAVE0</a:t>
            </a:r>
          </a:p>
        </p:txBody>
      </p:sp>
      <p:sp>
        <p:nvSpPr>
          <p:cNvPr id="1431" name="LOAD0"/>
          <p:cNvSpPr txBox="1"/>
          <p:nvPr/>
        </p:nvSpPr>
        <p:spPr>
          <a:xfrm>
            <a:off x="7013026" y="7666987"/>
            <a:ext cx="1852169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LOAD0</a:t>
            </a:r>
          </a:p>
        </p:txBody>
      </p:sp>
      <p:sp>
        <p:nvSpPr>
          <p:cNvPr id="1432" name="NEW"/>
          <p:cNvSpPr txBox="1"/>
          <p:nvPr/>
        </p:nvSpPr>
        <p:spPr>
          <a:xfrm>
            <a:off x="7002252" y="8845388"/>
            <a:ext cx="1169954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NEW</a:t>
            </a:r>
          </a:p>
        </p:txBody>
      </p:sp>
      <p:sp>
        <p:nvSpPr>
          <p:cNvPr id="1433" name="LED1"/>
          <p:cNvSpPr txBox="1"/>
          <p:nvPr/>
        </p:nvSpPr>
        <p:spPr>
          <a:xfrm>
            <a:off x="475340" y="1671651"/>
            <a:ext cx="1588263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LED1</a:t>
            </a:r>
          </a:p>
        </p:txBody>
      </p:sp>
      <p:sp>
        <p:nvSpPr>
          <p:cNvPr id="1434" name="LED0"/>
          <p:cNvSpPr txBox="1"/>
          <p:nvPr/>
        </p:nvSpPr>
        <p:spPr>
          <a:xfrm>
            <a:off x="475340" y="2867737"/>
            <a:ext cx="1588263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LED0</a:t>
            </a:r>
          </a:p>
        </p:txBody>
      </p:sp>
      <p:sp>
        <p:nvSpPr>
          <p:cNvPr id="1435" name="WAIT180"/>
          <p:cNvSpPr txBox="1"/>
          <p:nvPr/>
        </p:nvSpPr>
        <p:spPr>
          <a:xfrm>
            <a:off x="475340" y="4067061"/>
            <a:ext cx="2513528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WAIT180</a:t>
            </a:r>
          </a:p>
        </p:txBody>
      </p:sp>
      <p:sp>
        <p:nvSpPr>
          <p:cNvPr id="1436" name="WAIT60"/>
          <p:cNvSpPr txBox="1"/>
          <p:nvPr/>
        </p:nvSpPr>
        <p:spPr>
          <a:xfrm>
            <a:off x="475340" y="5331702"/>
            <a:ext cx="2203304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WAIT60</a:t>
            </a:r>
          </a:p>
        </p:txBody>
      </p:sp>
      <p:sp>
        <p:nvSpPr>
          <p:cNvPr id="1437" name=":"/>
          <p:cNvSpPr txBox="1"/>
          <p:nvPr/>
        </p:nvSpPr>
        <p:spPr>
          <a:xfrm>
            <a:off x="3565388" y="5955581"/>
            <a:ext cx="384888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:</a:t>
            </a:r>
          </a:p>
        </p:txBody>
      </p:sp>
      <p:sp>
        <p:nvSpPr>
          <p:cNvPr id="1438" name="LED1:WAIT60:LED0"/>
          <p:cNvSpPr txBox="1"/>
          <p:nvPr/>
        </p:nvSpPr>
        <p:spPr>
          <a:xfrm>
            <a:off x="464417" y="6585748"/>
            <a:ext cx="5573047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LED1:WAIT60:LED0</a:t>
            </a:r>
          </a:p>
        </p:txBody>
      </p:sp>
      <p:sp>
        <p:nvSpPr>
          <p:cNvPr id="1439" name="LED1:WAIT180:LED0"/>
          <p:cNvSpPr txBox="1"/>
          <p:nvPr/>
        </p:nvSpPr>
        <p:spPr>
          <a:xfrm>
            <a:off x="464417" y="8853088"/>
            <a:ext cx="5848894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LED1:WAIT180:LED0</a:t>
            </a:r>
          </a:p>
        </p:txBody>
      </p:sp>
      <p:sp>
        <p:nvSpPr>
          <p:cNvPr id="1440" name="1 LED1:WAIT10…"/>
          <p:cNvSpPr txBox="1"/>
          <p:nvPr/>
        </p:nvSpPr>
        <p:spPr>
          <a:xfrm>
            <a:off x="7002087" y="1473200"/>
            <a:ext cx="5378451" cy="14732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 LED1:WAIT10</a:t>
            </a:r>
          </a:p>
          <a:p>
            <a: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 LED0:WAIT10</a:t>
            </a:r>
          </a:p>
          <a:p>
            <a: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 GOTO1</a:t>
            </a:r>
          </a:p>
          <a:p>
            <a: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RUN</a:t>
            </a:r>
          </a:p>
        </p:txBody>
      </p:sp>
      <p:sp>
        <p:nvSpPr>
          <p:cNvPr id="1441" name="プログラムをかいぞうしよう"/>
          <p:cNvSpPr txBox="1"/>
          <p:nvPr/>
        </p:nvSpPr>
        <p:spPr>
          <a:xfrm>
            <a:off x="6741626" y="4087540"/>
            <a:ext cx="3403601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プログラムをかいぞうしよう</a:t>
            </a:r>
          </a:p>
        </p:txBody>
      </p:sp>
      <p:sp>
        <p:nvSpPr>
          <p:cNvPr id="1442" name="リスト、F4キーでもOK！"/>
          <p:cNvSpPr txBox="1"/>
          <p:nvPr/>
        </p:nvSpPr>
        <p:spPr>
          <a:xfrm>
            <a:off x="8943256" y="4606704"/>
            <a:ext cx="308737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リスト、F4キーでもOK！</a:t>
            </a:r>
          </a:p>
        </p:txBody>
      </p:sp>
      <p:sp>
        <p:nvSpPr>
          <p:cNvPr id="1443" name="LIST"/>
          <p:cNvSpPr txBox="1"/>
          <p:nvPr/>
        </p:nvSpPr>
        <p:spPr>
          <a:xfrm>
            <a:off x="7009533" y="4555904"/>
            <a:ext cx="1492343" cy="4826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sp>
        <p:nvSpPr>
          <p:cNvPr id="1444" name="はやくてんめつさせるにはどこをかえるといい？…"/>
          <p:cNvSpPr txBox="1"/>
          <p:nvPr/>
        </p:nvSpPr>
        <p:spPr>
          <a:xfrm>
            <a:off x="6954966" y="5130741"/>
            <a:ext cx="56794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はやくてんめつさせるにはどこをかえるといい？</a:t>
            </a:r>
          </a:p>
          <a:p>
            <a:pPr algn="l">
              <a:defRPr sz="2000"/>
            </a:pPr>
            <a:r>
              <a:t>かえたら、かえたぎょうで、エンターキー</a:t>
            </a:r>
          </a:p>
        </p:txBody>
      </p:sp>
      <p:sp>
        <p:nvSpPr>
          <p:cNvPr id="1445" name="ニュー"/>
          <p:cNvSpPr txBox="1"/>
          <p:nvPr/>
        </p:nvSpPr>
        <p:spPr>
          <a:xfrm>
            <a:off x="8373449" y="8896188"/>
            <a:ext cx="85852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000"/>
            </a:lvl1pPr>
          </a:lstStyle>
          <a:p>
            <a:pPr/>
            <a:r>
              <a:t>ニュー</a:t>
            </a:r>
          </a:p>
        </p:txBody>
      </p:sp>
      <p:sp>
        <p:nvSpPr>
          <p:cNvPr id="1446" name="https://ichigojam.net/"/>
          <p:cNvSpPr txBox="1"/>
          <p:nvPr/>
        </p:nvSpPr>
        <p:spPr>
          <a:xfrm>
            <a:off x="9917148" y="9163208"/>
            <a:ext cx="285572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https://ichigojam.net/</a:t>
            </a:r>
          </a:p>
        </p:txBody>
      </p:sp>
      <p:pic>
        <p:nvPicPr>
          <p:cNvPr id="1447" name="pasted-image.tif" descr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5142" y="8703188"/>
            <a:ext cx="1117601" cy="39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640" y="78316"/>
            <a:ext cx="13324080" cy="9946548"/>
          </a:xfrm>
          <a:prstGeom prst="rect">
            <a:avLst/>
          </a:prstGeom>
          <a:ln w="12700">
            <a:miter lim="400000"/>
          </a:ln>
        </p:spPr>
      </p:pic>
      <p:sp>
        <p:nvSpPr>
          <p:cNvPr id="1450" name="四角形"/>
          <p:cNvSpPr/>
          <p:nvPr/>
        </p:nvSpPr>
        <p:spPr>
          <a:xfrm>
            <a:off x="9540354" y="9008043"/>
            <a:ext cx="2727206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451" name="https://ichigojam.net/"/>
          <p:cNvSpPr txBox="1"/>
          <p:nvPr/>
        </p:nvSpPr>
        <p:spPr>
          <a:xfrm>
            <a:off x="9476096" y="9028083"/>
            <a:ext cx="2855723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https://ichigojam.net/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09" y="-1"/>
            <a:ext cx="6921116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4" name="https://ichigojam.net/print/"/>
          <p:cNvSpPr txBox="1"/>
          <p:nvPr/>
        </p:nvSpPr>
        <p:spPr>
          <a:xfrm>
            <a:off x="7719824" y="4432300"/>
            <a:ext cx="4785817" cy="8890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https://ichigojam.net/print/</a:t>
            </a:r>
          </a:p>
        </p:txBody>
      </p:sp>
      <p:sp>
        <p:nvSpPr>
          <p:cNvPr id="1455" name="IchigoJamプリント…"/>
          <p:cNvSpPr txBox="1"/>
          <p:nvPr/>
        </p:nvSpPr>
        <p:spPr>
          <a:xfrm>
            <a:off x="7445143" y="2363258"/>
            <a:ext cx="5335179" cy="186055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t>IchigoJamプリント</a:t>
            </a:r>
          </a:p>
          <a:p>
            <a:pPr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A5印刷対応ネット教材</a:t>
            </a:r>
          </a:p>
        </p:txBody>
      </p:sp>
      <p:pic>
        <p:nvPicPr>
          <p:cNvPr id="145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4082" y="415417"/>
            <a:ext cx="6393165" cy="9042703"/>
          </a:xfrm>
          <a:prstGeom prst="rect">
            <a:avLst/>
          </a:prstGeom>
          <a:ln w="12700">
            <a:miter lim="400000"/>
          </a:ln>
        </p:spPr>
      </p:pic>
      <p:sp>
        <p:nvSpPr>
          <p:cNvPr id="1457" name="まなびかたを…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まなびかたを</a:t>
            </a:r>
          </a:p>
          <a:p>
            <a:pPr>
              <a:defRPr sz="5000">
                <a:solidFill>
                  <a:srgbClr val="FFFFFF"/>
                </a:solidFill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まなぼう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366" y="289983"/>
            <a:ext cx="8458201" cy="463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15162" y="5094399"/>
            <a:ext cx="8002855" cy="4525851"/>
          </a:xfrm>
          <a:prstGeom prst="rect">
            <a:avLst/>
          </a:prstGeom>
          <a:ln w="12700">
            <a:miter lim="400000"/>
          </a:ln>
        </p:spPr>
      </p:pic>
      <p:sp>
        <p:nvSpPr>
          <p:cNvPr id="1461" name="本でも"/>
          <p:cNvSpPr txBox="1"/>
          <p:nvPr/>
        </p:nvSpPr>
        <p:spPr>
          <a:xfrm>
            <a:off x="9975850" y="2328333"/>
            <a:ext cx="14859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本でも</a:t>
            </a:r>
          </a:p>
        </p:txBody>
      </p:sp>
      <p:sp>
        <p:nvSpPr>
          <p:cNvPr id="1462" name="YouTubeでも"/>
          <p:cNvSpPr txBox="1"/>
          <p:nvPr/>
        </p:nvSpPr>
        <p:spPr>
          <a:xfrm>
            <a:off x="907423" y="7077924"/>
            <a:ext cx="297728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YouTubeでも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うでだめし！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うでだめし！</a:t>
            </a:r>
          </a:p>
        </p:txBody>
      </p:sp>
      <p:pic>
        <p:nvPicPr>
          <p:cNvPr id="146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小中学生向け…"/>
          <p:cNvSpPr txBox="1"/>
          <p:nvPr/>
        </p:nvSpPr>
        <p:spPr>
          <a:xfrm>
            <a:off x="702521" y="6099991"/>
            <a:ext cx="4377691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小中学生向け</a:t>
            </a:r>
          </a:p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PCNこどもプロコン</a:t>
            </a:r>
          </a:p>
        </p:txBody>
      </p:sp>
      <p:pic>
        <p:nvPicPr>
          <p:cNvPr id="146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077" y="7449216"/>
            <a:ext cx="2024579" cy="1518435"/>
          </a:xfrm>
          <a:prstGeom prst="rect">
            <a:avLst/>
          </a:prstGeom>
          <a:ln w="12700">
            <a:miter lim="400000"/>
          </a:ln>
        </p:spPr>
      </p:pic>
      <p:sp>
        <p:nvSpPr>
          <p:cNvPr id="1469" name="優秀者にノートPCプレゼント"/>
          <p:cNvSpPr txBox="1"/>
          <p:nvPr/>
        </p:nvSpPr>
        <p:spPr>
          <a:xfrm>
            <a:off x="550069" y="8961846"/>
            <a:ext cx="520414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/>
            </a:pPr>
            <a:r>
              <a:rPr b="1"/>
              <a:t>優秀者にノートPCプレゼント</a:t>
            </a:r>
          </a:p>
        </p:txBody>
      </p:sp>
      <p:sp>
        <p:nvSpPr>
          <p:cNvPr id="1470" name="https://pcn.club/contest/"/>
          <p:cNvSpPr txBox="1"/>
          <p:nvPr/>
        </p:nvSpPr>
        <p:spPr>
          <a:xfrm>
            <a:off x="7973939" y="9290779"/>
            <a:ext cx="395721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https://pcn.club/contest/</a:t>
            </a:r>
          </a:p>
        </p:txBody>
      </p:sp>
      <p:pic>
        <p:nvPicPr>
          <p:cNvPr id="147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l="0" t="37190" r="0" b="0"/>
          <a:stretch>
            <a:fillRect/>
          </a:stretch>
        </p:blipFill>
        <p:spPr>
          <a:xfrm>
            <a:off x="7101596" y="6095168"/>
            <a:ext cx="5701939" cy="2387558"/>
          </a:xfrm>
          <a:prstGeom prst="rect">
            <a:avLst/>
          </a:prstGeom>
          <a:ln w="12700">
            <a:miter lim="400000"/>
          </a:ln>
        </p:spPr>
      </p:pic>
      <p:sp>
        <p:nvSpPr>
          <p:cNvPr id="1472" name="後援：総務省、文科省、経産省、IT総合室…"/>
          <p:cNvSpPr txBox="1"/>
          <p:nvPr/>
        </p:nvSpPr>
        <p:spPr>
          <a:xfrm>
            <a:off x="7482144" y="8562923"/>
            <a:ext cx="494080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後援：総務省、文科省、経産省、IT総合室</a:t>
            </a:r>
          </a:p>
          <a:p>
            <a:pPr>
              <a:defRPr sz="2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高専機構、未来の学びコンソーシアム</a:t>
            </a:r>
          </a:p>
        </p:txBody>
      </p:sp>
      <p:pic>
        <p:nvPicPr>
          <p:cNvPr id="1473" name="ペーストされたムービー.png" descr="ペーストされたムービー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625910" y="10857"/>
            <a:ext cx="18256620" cy="5895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編集エリア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6" name="スライド番号"/>
          <p:cNvSpPr txBox="1"/>
          <p:nvPr>
            <p:ph type="sldNum" sz="quarter" idx="2"/>
          </p:nvPr>
        </p:nvSpPr>
        <p:spPr>
          <a:xfrm>
            <a:off x="-50893" y="53432"/>
            <a:ext cx="564871" cy="33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7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0272"/>
            <a:ext cx="13004801" cy="730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478" name="自作カニロボットでたたかう…"/>
          <p:cNvSpPr txBox="1"/>
          <p:nvPr/>
        </p:nvSpPr>
        <p:spPr>
          <a:xfrm>
            <a:off x="249965" y="7290682"/>
            <a:ext cx="12504870" cy="2478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55675">
              <a:defRPr sz="46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自作カニロボットでたたかう</a:t>
            </a:r>
          </a:p>
          <a:p>
            <a:pPr defTabSz="455675">
              <a:defRPr sz="46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小中学生、ガニロボコン</a:t>
            </a:r>
          </a:p>
          <a:p>
            <a:pPr defTabSz="455675">
              <a:defRPr sz="46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ふくいからはじまり、全国横てんかい中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ほしいもの、つくろう！"/>
          <p:cNvSpPr txBox="1"/>
          <p:nvPr/>
        </p:nvSpPr>
        <p:spPr>
          <a:xfrm>
            <a:off x="285294" y="686145"/>
            <a:ext cx="12434212" cy="1323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>
              <a:spcBef>
                <a:spcPts val="3800"/>
              </a:spcBef>
              <a:defRPr sz="8000">
                <a:solidFill>
                  <a:srgbClr val="044C49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ほしいもの、つくろう！</a:t>
            </a:r>
          </a:p>
        </p:txBody>
      </p:sp>
      <p:sp>
        <p:nvSpPr>
          <p:cNvPr id="1481" name="Hana道場で販売、子供開発のロボット！"/>
          <p:cNvSpPr txBox="1"/>
          <p:nvPr/>
        </p:nvSpPr>
        <p:spPr>
          <a:xfrm>
            <a:off x="285294" y="8112827"/>
            <a:ext cx="12434212" cy="930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/>
          <a:p>
            <a:pPr>
              <a:spcBef>
                <a:spcPts val="3800"/>
              </a:spcBef>
              <a:defRPr sz="4500">
                <a:solidFill>
                  <a:srgbClr val="044C49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Hana道場</a:t>
            </a:r>
            <a:r>
              <a:t>で販売、子供開発のロボット！</a:t>
            </a:r>
          </a:p>
        </p:txBody>
      </p:sp>
      <p:pic>
        <p:nvPicPr>
          <p:cNvPr id="148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69" y="2879964"/>
            <a:ext cx="6961096" cy="436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1127" y="2879964"/>
            <a:ext cx="5831187" cy="3867211"/>
          </a:xfrm>
          <a:prstGeom prst="rect">
            <a:avLst/>
          </a:prstGeom>
          <a:ln w="12700">
            <a:miter lim="400000"/>
          </a:ln>
        </p:spPr>
      </p:pic>
      <p:sp>
        <p:nvSpPr>
          <p:cNvPr id="1484" name="メカ担当：MASAHARU（中2）…"/>
          <p:cNvSpPr txBox="1"/>
          <p:nvPr/>
        </p:nvSpPr>
        <p:spPr>
          <a:xfrm>
            <a:off x="8210046" y="6814438"/>
            <a:ext cx="367334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メカ担当：MASAHARU（中2）</a:t>
            </a:r>
          </a:p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基板担当：MISAKI（高２）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3761" y="6523986"/>
            <a:ext cx="4106914" cy="2499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9" name="グループ"/>
          <p:cNvGrpSpPr/>
          <p:nvPr/>
        </p:nvGrpSpPr>
        <p:grpSpPr>
          <a:xfrm rot="5400000">
            <a:off x="8831660" y="7270348"/>
            <a:ext cx="783035" cy="1511797"/>
            <a:chOff x="0" y="0"/>
            <a:chExt cx="783034" cy="1511795"/>
          </a:xfrm>
        </p:grpSpPr>
        <p:sp>
          <p:nvSpPr>
            <p:cNvPr id="1487" name="四角形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488" name="角丸四角形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492" name="グループ"/>
          <p:cNvGrpSpPr/>
          <p:nvPr/>
        </p:nvGrpSpPr>
        <p:grpSpPr>
          <a:xfrm>
            <a:off x="6866091" y="7925059"/>
            <a:ext cx="783036" cy="405574"/>
            <a:chOff x="0" y="0"/>
            <a:chExt cx="783034" cy="405572"/>
          </a:xfrm>
        </p:grpSpPr>
        <p:sp>
          <p:nvSpPr>
            <p:cNvPr id="1490" name="四角形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491" name="角丸四角形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495" name="グループ"/>
          <p:cNvGrpSpPr/>
          <p:nvPr/>
        </p:nvGrpSpPr>
        <p:grpSpPr>
          <a:xfrm>
            <a:off x="6849731" y="7013417"/>
            <a:ext cx="1511797" cy="783036"/>
            <a:chOff x="0" y="0"/>
            <a:chExt cx="1511795" cy="783034"/>
          </a:xfrm>
        </p:grpSpPr>
        <p:sp>
          <p:nvSpPr>
            <p:cNvPr id="1493" name="四角形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494" name="角丸四角形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539" name="接続の線"/>
          <p:cNvSpPr/>
          <p:nvPr/>
        </p:nvSpPr>
        <p:spPr>
          <a:xfrm>
            <a:off x="7967176" y="4789224"/>
            <a:ext cx="951984" cy="2451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426" h="21600" fill="norm" stroke="1" extrusionOk="0">
                <a:moveTo>
                  <a:pt x="6803" y="21600"/>
                </a:moveTo>
                <a:cubicBezTo>
                  <a:pt x="21600" y="18551"/>
                  <a:pt x="19332" y="11351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1497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334174" y="210634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1498" name="テレビ"/>
          <p:cNvSpPr txBox="1"/>
          <p:nvPr>
            <p:ph type="title"/>
          </p:nvPr>
        </p:nvSpPr>
        <p:spPr>
          <a:xfrm>
            <a:off x="246228" y="1418440"/>
            <a:ext cx="2800548" cy="69054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テレビ</a:t>
            </a:r>
          </a:p>
        </p:txBody>
      </p:sp>
      <p:sp>
        <p:nvSpPr>
          <p:cNvPr id="1499" name="USBキーボード"/>
          <p:cNvSpPr txBox="1"/>
          <p:nvPr/>
        </p:nvSpPr>
        <p:spPr>
          <a:xfrm>
            <a:off x="3816781" y="1294906"/>
            <a:ext cx="5886187" cy="937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USBキーボード</a:t>
            </a:r>
          </a:p>
        </p:txBody>
      </p:sp>
      <p:sp>
        <p:nvSpPr>
          <p:cNvPr id="1500" name="おうちでつかおう、IchigoJam R"/>
          <p:cNvSpPr txBox="1"/>
          <p:nvPr/>
        </p:nvSpPr>
        <p:spPr>
          <a:xfrm>
            <a:off x="988086" y="-47532"/>
            <a:ext cx="1127508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おうちでつかおう、IchigoJam R</a:t>
            </a:r>
          </a:p>
        </p:txBody>
      </p:sp>
      <p:sp>
        <p:nvSpPr>
          <p:cNvPr id="1501" name="線"/>
          <p:cNvSpPr/>
          <p:nvPr/>
        </p:nvSpPr>
        <p:spPr>
          <a:xfrm flipH="1">
            <a:off x="5120680" y="9191612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502" name="ON"/>
          <p:cNvSpPr txBox="1"/>
          <p:nvPr/>
        </p:nvSpPr>
        <p:spPr>
          <a:xfrm>
            <a:off x="5694746" y="8846498"/>
            <a:ext cx="93597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1540" name="接続の線"/>
          <p:cNvSpPr/>
          <p:nvPr/>
        </p:nvSpPr>
        <p:spPr>
          <a:xfrm>
            <a:off x="696916" y="5982824"/>
            <a:ext cx="422923" cy="1495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787" h="21600" fill="norm" stroke="1" extrusionOk="0">
                <a:moveTo>
                  <a:pt x="17787" y="21600"/>
                </a:moveTo>
                <a:cubicBezTo>
                  <a:pt x="1155" y="19110"/>
                  <a:pt x="-3813" y="11910"/>
                  <a:pt x="2884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507" name="グループ"/>
          <p:cNvGrpSpPr/>
          <p:nvPr/>
        </p:nvGrpSpPr>
        <p:grpSpPr>
          <a:xfrm>
            <a:off x="1119838" y="7145372"/>
            <a:ext cx="1620591" cy="690548"/>
            <a:chOff x="0" y="0"/>
            <a:chExt cx="1620589" cy="690547"/>
          </a:xfrm>
        </p:grpSpPr>
        <p:sp>
          <p:nvSpPr>
            <p:cNvPr id="1504" name="四角形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05" name="四角形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06" name="角丸四角形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508" name="四角形"/>
          <p:cNvSpPr/>
          <p:nvPr/>
        </p:nvSpPr>
        <p:spPr>
          <a:xfrm>
            <a:off x="1563579" y="4255876"/>
            <a:ext cx="544738" cy="405573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09" name="四角形"/>
          <p:cNvSpPr/>
          <p:nvPr/>
        </p:nvSpPr>
        <p:spPr>
          <a:xfrm>
            <a:off x="197718" y="2226609"/>
            <a:ext cx="3225660" cy="2162340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510" name="四角形"/>
          <p:cNvSpPr/>
          <p:nvPr/>
        </p:nvSpPr>
        <p:spPr>
          <a:xfrm>
            <a:off x="430816" y="2438772"/>
            <a:ext cx="2810264" cy="17380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515" name="グループ"/>
          <p:cNvGrpSpPr/>
          <p:nvPr/>
        </p:nvGrpSpPr>
        <p:grpSpPr>
          <a:xfrm rot="5400000">
            <a:off x="10445272" y="7156225"/>
            <a:ext cx="1094232" cy="1740042"/>
            <a:chOff x="0" y="0"/>
            <a:chExt cx="1094231" cy="1740041"/>
          </a:xfrm>
        </p:grpSpPr>
        <p:sp>
          <p:nvSpPr>
            <p:cNvPr id="1511" name="四角形"/>
            <p:cNvSpPr/>
            <p:nvPr/>
          </p:nvSpPr>
          <p:spPr>
            <a:xfrm>
              <a:off x="631360" y="0"/>
              <a:ext cx="136930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12" name="四角形"/>
            <p:cNvSpPr/>
            <p:nvPr/>
          </p:nvSpPr>
          <p:spPr>
            <a:xfrm>
              <a:off x="325940" y="0"/>
              <a:ext cx="136930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13" name="角丸四角形"/>
            <p:cNvSpPr/>
            <p:nvPr/>
          </p:nvSpPr>
          <p:spPr>
            <a:xfrm>
              <a:off x="0" y="406809"/>
              <a:ext cx="1094232" cy="1333233"/>
            </a:xfrm>
            <a:prstGeom prst="roundRect">
              <a:avLst>
                <a:gd name="adj" fmla="val 25953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14" name="角丸四角形"/>
            <p:cNvSpPr/>
            <p:nvPr/>
          </p:nvSpPr>
          <p:spPr>
            <a:xfrm>
              <a:off x="155598" y="1323653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516" name="②コンポジットケーブル…"/>
          <p:cNvSpPr txBox="1"/>
          <p:nvPr/>
        </p:nvSpPr>
        <p:spPr>
          <a:xfrm>
            <a:off x="1318418" y="5527518"/>
            <a:ext cx="3568701" cy="90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②コンポジットケーブル</a:t>
            </a:r>
          </a:p>
          <a:p>
            <a:pPr>
              <a:defRPr sz="2500"/>
            </a:pPr>
            <a:r>
              <a:t>110円 @ DAISO</a:t>
            </a:r>
          </a:p>
        </p:txBody>
      </p:sp>
      <p:grpSp>
        <p:nvGrpSpPr>
          <p:cNvPr id="1520" name="グループ"/>
          <p:cNvGrpSpPr/>
          <p:nvPr/>
        </p:nvGrpSpPr>
        <p:grpSpPr>
          <a:xfrm rot="16200000">
            <a:off x="11672361" y="7640615"/>
            <a:ext cx="1484853" cy="771262"/>
            <a:chOff x="0" y="0"/>
            <a:chExt cx="1484852" cy="771260"/>
          </a:xfrm>
        </p:grpSpPr>
        <p:sp>
          <p:nvSpPr>
            <p:cNvPr id="1517" name="角丸四角形"/>
            <p:cNvSpPr/>
            <p:nvPr/>
          </p:nvSpPr>
          <p:spPr>
            <a:xfrm>
              <a:off x="0" y="0"/>
              <a:ext cx="1484853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8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19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541" name="接続の線"/>
          <p:cNvSpPr/>
          <p:nvPr/>
        </p:nvSpPr>
        <p:spPr>
          <a:xfrm>
            <a:off x="7649126" y="8065313"/>
            <a:ext cx="818253" cy="42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1525" name="グループ"/>
          <p:cNvGrpSpPr/>
          <p:nvPr/>
        </p:nvGrpSpPr>
        <p:grpSpPr>
          <a:xfrm rot="16200000">
            <a:off x="-125814" y="5603394"/>
            <a:ext cx="1620591" cy="690548"/>
            <a:chOff x="0" y="0"/>
            <a:chExt cx="1620589" cy="690547"/>
          </a:xfrm>
        </p:grpSpPr>
        <p:sp>
          <p:nvSpPr>
            <p:cNvPr id="1522" name="四角形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23" name="四角形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524" name="角丸四角形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526" name="四角形"/>
          <p:cNvSpPr/>
          <p:nvPr/>
        </p:nvSpPr>
        <p:spPr>
          <a:xfrm>
            <a:off x="194733" y="4277406"/>
            <a:ext cx="3225659" cy="74985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533" name="グループ"/>
          <p:cNvGrpSpPr/>
          <p:nvPr/>
        </p:nvGrpSpPr>
        <p:grpSpPr>
          <a:xfrm>
            <a:off x="402120" y="4407228"/>
            <a:ext cx="1643156" cy="490215"/>
            <a:chOff x="0" y="0"/>
            <a:chExt cx="1643155" cy="490213"/>
          </a:xfrm>
        </p:grpSpPr>
        <p:sp>
          <p:nvSpPr>
            <p:cNvPr id="1527" name="円形"/>
            <p:cNvSpPr/>
            <p:nvPr/>
          </p:nvSpPr>
          <p:spPr>
            <a:xfrm>
              <a:off x="0" y="0"/>
              <a:ext cx="490214" cy="490214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28" name="円形"/>
            <p:cNvSpPr/>
            <p:nvPr/>
          </p:nvSpPr>
          <p:spPr>
            <a:xfrm>
              <a:off x="79507" y="79507"/>
              <a:ext cx="331199" cy="331199"/>
            </a:xfrm>
            <a:prstGeom prst="ellipse">
              <a:avLst/>
            </a:prstGeom>
            <a:noFill/>
            <a:ln w="50800" cap="flat">
              <a:solidFill>
                <a:schemeClr val="accent3">
                  <a:satOff val="18648"/>
                  <a:lumOff val="5971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29" name="円形"/>
            <p:cNvSpPr/>
            <p:nvPr/>
          </p:nvSpPr>
          <p:spPr>
            <a:xfrm>
              <a:off x="576470" y="0"/>
              <a:ext cx="490215" cy="490214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0" name="円形"/>
            <p:cNvSpPr/>
            <p:nvPr/>
          </p:nvSpPr>
          <p:spPr>
            <a:xfrm>
              <a:off x="655978" y="79507"/>
              <a:ext cx="331199" cy="331199"/>
            </a:xfrm>
            <a:prstGeom prst="ellips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1" name="円形"/>
            <p:cNvSpPr/>
            <p:nvPr/>
          </p:nvSpPr>
          <p:spPr>
            <a:xfrm>
              <a:off x="1152941" y="0"/>
              <a:ext cx="490215" cy="490214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532" name="円形"/>
            <p:cNvSpPr/>
            <p:nvPr/>
          </p:nvSpPr>
          <p:spPr>
            <a:xfrm>
              <a:off x="1232449" y="79507"/>
              <a:ext cx="331199" cy="331199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534" name="③microUSBケーブル…"/>
          <p:cNvSpPr txBox="1"/>
          <p:nvPr/>
        </p:nvSpPr>
        <p:spPr>
          <a:xfrm>
            <a:off x="6736477" y="8724886"/>
            <a:ext cx="3237231" cy="90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③microUSBケーブル</a:t>
            </a:r>
          </a:p>
          <a:p>
            <a:pPr>
              <a:defRPr sz="2500"/>
            </a:pPr>
            <a:r>
              <a:t>110円 @DAISO</a:t>
            </a:r>
          </a:p>
        </p:txBody>
      </p:sp>
      <p:sp>
        <p:nvSpPr>
          <p:cNvPr id="1535" name="① 例）TK-FCM064…"/>
          <p:cNvSpPr txBox="1"/>
          <p:nvPr/>
        </p:nvSpPr>
        <p:spPr>
          <a:xfrm>
            <a:off x="9455995" y="2330149"/>
            <a:ext cx="3059114" cy="90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① 例）TK-FCM064</a:t>
            </a:r>
          </a:p>
          <a:p>
            <a:pPr>
              <a:defRPr sz="2500"/>
            </a:pPr>
            <a:r>
              <a:t>1,245円 @Amazon</a:t>
            </a:r>
          </a:p>
        </p:txBody>
      </p:sp>
      <p:pic>
        <p:nvPicPr>
          <p:cNvPr id="1536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27683" y="3440890"/>
            <a:ext cx="2315738" cy="2315738"/>
          </a:xfrm>
          <a:prstGeom prst="rect">
            <a:avLst/>
          </a:prstGeom>
          <a:ln w="12700">
            <a:miter lim="400000"/>
          </a:ln>
        </p:spPr>
      </p:pic>
      <p:sp>
        <p:nvSpPr>
          <p:cNvPr id="1537" name="https://www.amazon.co.jp/dp/B00G9WB1UG/"/>
          <p:cNvSpPr txBox="1"/>
          <p:nvPr/>
        </p:nvSpPr>
        <p:spPr>
          <a:xfrm>
            <a:off x="9046757" y="5845018"/>
            <a:ext cx="3877590" cy="273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https://www.amazon.co.jp/dp/B00G9WB1UG/</a:t>
            </a:r>
          </a:p>
        </p:txBody>
      </p:sp>
      <p:sp>
        <p:nvSpPr>
          <p:cNvPr id="1538" name="④USB電源…"/>
          <p:cNvSpPr txBox="1"/>
          <p:nvPr/>
        </p:nvSpPr>
        <p:spPr>
          <a:xfrm>
            <a:off x="10084827" y="8724886"/>
            <a:ext cx="2473326" cy="90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r>
              <a:t>④USB電源</a:t>
            </a:r>
          </a:p>
          <a:p>
            <a:pPr>
              <a:defRPr sz="2500"/>
            </a:pPr>
            <a:r>
              <a:t>110円 @DAISO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354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grpSp>
        <p:nvGrpSpPr>
          <p:cNvPr id="358" name="グループ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355" name="pasted-image.png" descr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6" name="円形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57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359" name="四角形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5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四角形"/>
          <p:cNvSpPr/>
          <p:nvPr/>
        </p:nvSpPr>
        <p:spPr>
          <a:xfrm>
            <a:off x="-5030" y="-18063"/>
            <a:ext cx="13014860" cy="18780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44" name="四角形"/>
          <p:cNvSpPr/>
          <p:nvPr/>
        </p:nvSpPr>
        <p:spPr>
          <a:xfrm>
            <a:off x="-5030" y="9572772"/>
            <a:ext cx="13014860" cy="18780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54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9051" y="-139674"/>
            <a:ext cx="5679079" cy="8379320"/>
          </a:xfrm>
          <a:prstGeom prst="rect">
            <a:avLst/>
          </a:prstGeom>
          <a:ln w="12700">
            <a:miter lim="400000"/>
          </a:ln>
        </p:spPr>
      </p:pic>
      <p:sp>
        <p:nvSpPr>
          <p:cNvPr id="1546" name="株式会社 jig.jp 取締役会長 福野泰介…"/>
          <p:cNvSpPr txBox="1"/>
          <p:nvPr/>
        </p:nvSpPr>
        <p:spPr>
          <a:xfrm>
            <a:off x="4683548" y="8468058"/>
            <a:ext cx="4725332" cy="876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株式会社 jig.jp 取締役会長 福野泰介 </a:t>
            </a:r>
          </a:p>
          <a:p>
            <a:pPr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@taisukef / Facebook / fukuno@jig.jp</a:t>
            </a:r>
          </a:p>
        </p:txBody>
      </p:sp>
      <p:pic>
        <p:nvPicPr>
          <p:cNvPr id="1547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4765" y="8976059"/>
            <a:ext cx="1261808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8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72937" y="7382725"/>
            <a:ext cx="1873020" cy="19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1549" name="https://fukuno.jig.jp/"/>
          <p:cNvSpPr txBox="1"/>
          <p:nvPr/>
        </p:nvSpPr>
        <p:spPr>
          <a:xfrm>
            <a:off x="338108" y="8477900"/>
            <a:ext cx="271512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https://fukuno.jig.jp/</a:t>
            </a:r>
          </a:p>
        </p:txBody>
      </p:sp>
      <p:pic>
        <p:nvPicPr>
          <p:cNvPr id="1550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8108" y="5466306"/>
            <a:ext cx="2715122" cy="2715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Syntax error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362" name="四角形"/>
          <p:cNvSpPr/>
          <p:nvPr/>
        </p:nvSpPr>
        <p:spPr>
          <a:xfrm>
            <a:off x="698500" y="37719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63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grpSp>
        <p:nvGrpSpPr>
          <p:cNvPr id="367" name="グループ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364" name="pasted-image.png" descr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円形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66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楕円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71" name="?"/>
          <p:cNvSpPr txBox="1"/>
          <p:nvPr/>
        </p:nvSpPr>
        <p:spPr>
          <a:xfrm>
            <a:off x="6958118" y="194734"/>
            <a:ext cx="95123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72" name="A"/>
          <p:cNvSpPr txBox="1"/>
          <p:nvPr/>
        </p:nvSpPr>
        <p:spPr>
          <a:xfrm>
            <a:off x="2018922" y="6023928"/>
            <a:ext cx="62801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73" name="線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74" name="線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75" name="Syntax error"/>
          <p:cNvSpPr txBox="1"/>
          <p:nvPr/>
        </p:nvSpPr>
        <p:spPr>
          <a:xfrm>
            <a:off x="7820554" y="5905500"/>
            <a:ext cx="501332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Syntax error</a:t>
            </a:r>
          </a:p>
        </p:txBody>
      </p:sp>
      <p:sp>
        <p:nvSpPr>
          <p:cNvPr id="376" name="（シンタックス エラー）"/>
          <p:cNvSpPr txBox="1"/>
          <p:nvPr/>
        </p:nvSpPr>
        <p:spPr>
          <a:xfrm>
            <a:off x="8053599" y="6923617"/>
            <a:ext cx="454723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（シンタックス エラー）</a:t>
            </a:r>
          </a:p>
        </p:txBody>
      </p:sp>
      <p:sp>
        <p:nvSpPr>
          <p:cNvPr id="377" name="シラナイ…"/>
          <p:cNvSpPr txBox="1"/>
          <p:nvPr/>
        </p:nvSpPr>
        <p:spPr>
          <a:xfrm>
            <a:off x="8096250" y="2000250"/>
            <a:ext cx="3924301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シラナイ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コトバダナー</a:t>
            </a:r>
          </a:p>
        </p:txBody>
      </p:sp>
      <p:grpSp>
        <p:nvGrpSpPr>
          <p:cNvPr id="381" name="グループ"/>
          <p:cNvGrpSpPr/>
          <p:nvPr/>
        </p:nvGrpSpPr>
        <p:grpSpPr>
          <a:xfrm>
            <a:off x="2980491" y="5787072"/>
            <a:ext cx="891680" cy="926691"/>
            <a:chOff x="0" y="0"/>
            <a:chExt cx="891678" cy="926690"/>
          </a:xfrm>
        </p:grpSpPr>
        <p:sp>
          <p:nvSpPr>
            <p:cNvPr id="378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79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80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82" name="（エー、エンター）"/>
          <p:cNvSpPr txBox="1"/>
          <p:nvPr/>
        </p:nvSpPr>
        <p:spPr>
          <a:xfrm>
            <a:off x="1288196" y="6991152"/>
            <a:ext cx="33147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（エー、エンター）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0023" y="-54048"/>
            <a:ext cx="11249021" cy="7190097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この LED をつけてもらおう"/>
          <p:cNvSpPr txBox="1"/>
          <p:nvPr>
            <p:ph type="title"/>
          </p:nvPr>
        </p:nvSpPr>
        <p:spPr>
          <a:xfrm>
            <a:off x="1447138" y="7654129"/>
            <a:ext cx="8879616" cy="1367709"/>
          </a:xfrm>
          <a:prstGeom prst="rect">
            <a:avLst/>
          </a:prstGeom>
        </p:spPr>
        <p:txBody>
          <a:bodyPr/>
          <a:lstStyle>
            <a:lvl1pPr defTabSz="496570">
              <a:defRPr sz="51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この LED をつけてもらおう</a:t>
            </a:r>
          </a:p>
        </p:txBody>
      </p:sp>
      <p:sp>
        <p:nvSpPr>
          <p:cNvPr id="386" name="矢印"/>
          <p:cNvSpPr/>
          <p:nvPr/>
        </p:nvSpPr>
        <p:spPr>
          <a:xfrm rot="16200000">
            <a:off x="2889646" y="6217948"/>
            <a:ext cx="1976174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LED1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LED1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389" name="L E D 1 エンター"/>
          <p:cNvSpPr txBox="1"/>
          <p:nvPr/>
        </p:nvSpPr>
        <p:spPr>
          <a:xfrm>
            <a:off x="2927477" y="8648700"/>
            <a:ext cx="714984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 E D 1 エンター</a:t>
            </a:r>
          </a:p>
        </p:txBody>
      </p:sp>
      <p:pic>
        <p:nvPicPr>
          <p:cNvPr id="39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円形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92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93" name="四角形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94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395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396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97" name="円形"/>
          <p:cNvSpPr/>
          <p:nvPr/>
        </p:nvSpPr>
        <p:spPr>
          <a:xfrm>
            <a:off x="2595320" y="51606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98" name="円形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99" name="円形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楕円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3" name="!"/>
          <p:cNvSpPr txBox="1"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404" name="LED1"/>
          <p:cNvSpPr txBox="1"/>
          <p:nvPr/>
        </p:nvSpPr>
        <p:spPr>
          <a:xfrm>
            <a:off x="1491495" y="6112735"/>
            <a:ext cx="182435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LED1</a:t>
            </a:r>
          </a:p>
        </p:txBody>
      </p:sp>
      <p:sp>
        <p:nvSpPr>
          <p:cNvPr id="405" name="線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6" name="*"/>
          <p:cNvSpPr txBox="1"/>
          <p:nvPr/>
        </p:nvSpPr>
        <p:spPr>
          <a:xfrm>
            <a:off x="7453841" y="1337733"/>
            <a:ext cx="106045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C8424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407" name="線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8" name="OK"/>
          <p:cNvSpPr txBox="1"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409" name="シッテル！"/>
          <p:cNvSpPr txBox="1"/>
          <p:nvPr/>
        </p:nvSpPr>
        <p:spPr>
          <a:xfrm>
            <a:off x="8413750" y="2476500"/>
            <a:ext cx="328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シッテル！</a:t>
            </a:r>
          </a:p>
        </p:txBody>
      </p:sp>
      <p:sp>
        <p:nvSpPr>
          <p:cNvPr id="410" name="（オーケー）"/>
          <p:cNvSpPr txBox="1"/>
          <p:nvPr/>
        </p:nvSpPr>
        <p:spPr>
          <a:xfrm>
            <a:off x="8061959" y="6669617"/>
            <a:ext cx="2400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（オーケー）</a:t>
            </a:r>
          </a:p>
        </p:txBody>
      </p:sp>
      <p:sp>
        <p:nvSpPr>
          <p:cNvPr id="411" name="（エルイーディー、ワン、エンター）"/>
          <p:cNvSpPr txBox="1"/>
          <p:nvPr/>
        </p:nvSpPr>
        <p:spPr>
          <a:xfrm>
            <a:off x="81696" y="7003852"/>
            <a:ext cx="57277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（エルイーディー、ワン、エンター）</a:t>
            </a:r>
          </a:p>
        </p:txBody>
      </p:sp>
      <p:sp>
        <p:nvSpPr>
          <p:cNvPr id="412" name="四角形"/>
          <p:cNvSpPr/>
          <p:nvPr/>
        </p:nvSpPr>
        <p:spPr>
          <a:xfrm>
            <a:off x="22531635" y="-1532037"/>
            <a:ext cx="866280" cy="8796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416" name="グループ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413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14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15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LED0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419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pic>
        <p:nvPicPr>
          <p:cNvPr id="42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円形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22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423" name="四角形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24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425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426" name="0"/>
          <p:cNvSpPr txBox="1"/>
          <p:nvPr/>
        </p:nvSpPr>
        <p:spPr>
          <a:xfrm>
            <a:off x="8015767" y="54864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427" name="円形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28" name="円形"/>
          <p:cNvSpPr/>
          <p:nvPr/>
        </p:nvSpPr>
        <p:spPr>
          <a:xfrm>
            <a:off x="7535620" y="51479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29" name="円形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楕円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3" name="!"/>
          <p:cNvSpPr txBox="1"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434" name="線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5" name="線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36" name="OK"/>
          <p:cNvSpPr txBox="1"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437" name="LED0"/>
          <p:cNvSpPr txBox="1"/>
          <p:nvPr/>
        </p:nvSpPr>
        <p:spPr>
          <a:xfrm>
            <a:off x="1422280" y="6112735"/>
            <a:ext cx="196278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LED0</a:t>
            </a:r>
          </a:p>
        </p:txBody>
      </p:sp>
      <p:sp>
        <p:nvSpPr>
          <p:cNvPr id="438" name="（エルイーディー、ゼロ、エンター）"/>
          <p:cNvSpPr txBox="1"/>
          <p:nvPr/>
        </p:nvSpPr>
        <p:spPr>
          <a:xfrm>
            <a:off x="81696" y="7003852"/>
            <a:ext cx="57277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（エルイーディー、ゼロ、エンター）</a:t>
            </a:r>
          </a:p>
        </p:txBody>
      </p:sp>
      <p:grpSp>
        <p:nvGrpSpPr>
          <p:cNvPr id="442" name="グループ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439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0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1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43" name="シッテル！"/>
          <p:cNvSpPr txBox="1"/>
          <p:nvPr/>
        </p:nvSpPr>
        <p:spPr>
          <a:xfrm>
            <a:off x="8413750" y="2476500"/>
            <a:ext cx="328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シッテル！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コンピューターと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コンピューターと</a:t>
            </a:r>
          </a:p>
          <a:p>
            <a:pPr/>
            <a:r>
              <a:t>なかよくなろう</a:t>
            </a:r>
          </a:p>
        </p:txBody>
      </p:sp>
      <p:pic>
        <p:nvPicPr>
          <p:cNvPr id="25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LED1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LED1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446" name="L E D 1 エンター"/>
          <p:cNvSpPr txBox="1"/>
          <p:nvPr/>
        </p:nvSpPr>
        <p:spPr>
          <a:xfrm>
            <a:off x="2927477" y="8648700"/>
            <a:ext cx="714984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 E D 1 エンター</a:t>
            </a:r>
          </a:p>
        </p:txBody>
      </p:sp>
      <p:pic>
        <p:nvPicPr>
          <p:cNvPr id="44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円形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49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450" name="四角形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51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452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453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454" name="円形"/>
          <p:cNvSpPr/>
          <p:nvPr/>
        </p:nvSpPr>
        <p:spPr>
          <a:xfrm>
            <a:off x="2595320" y="51606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55" name="円形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56" name="円形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LED0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459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pic>
        <p:nvPicPr>
          <p:cNvPr id="46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円形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62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463" name="四角形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64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465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466" name="0"/>
          <p:cNvSpPr txBox="1"/>
          <p:nvPr/>
        </p:nvSpPr>
        <p:spPr>
          <a:xfrm>
            <a:off x="8015767" y="54864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467" name="円形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68" name="円形"/>
          <p:cNvSpPr/>
          <p:nvPr/>
        </p:nvSpPr>
        <p:spPr>
          <a:xfrm>
            <a:off x="7535620" y="5147956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69" name="円形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LED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472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pic>
        <p:nvPicPr>
          <p:cNvPr id="47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0554" y="4861140"/>
            <a:ext cx="8963692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円形"/>
          <p:cNvSpPr/>
          <p:nvPr/>
        </p:nvSpPr>
        <p:spPr>
          <a:xfrm>
            <a:off x="9563100" y="5846812"/>
            <a:ext cx="1442988" cy="14429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75" name="D"/>
          <p:cNvSpPr txBox="1"/>
          <p:nvPr/>
        </p:nvSpPr>
        <p:spPr>
          <a:xfrm>
            <a:off x="4620633" y="6574366"/>
            <a:ext cx="3894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476" name="四角形"/>
          <p:cNvSpPr/>
          <p:nvPr/>
        </p:nvSpPr>
        <p:spPr>
          <a:xfrm>
            <a:off x="2897479" y="2149521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77" name="E"/>
          <p:cNvSpPr txBox="1"/>
          <p:nvPr/>
        </p:nvSpPr>
        <p:spPr>
          <a:xfrm>
            <a:off x="4544433" y="6057900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478" name="L"/>
          <p:cNvSpPr txBox="1"/>
          <p:nvPr/>
        </p:nvSpPr>
        <p:spPr>
          <a:xfrm>
            <a:off x="7939567" y="6574366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479" name="円形"/>
          <p:cNvSpPr/>
          <p:nvPr/>
        </p:nvSpPr>
        <p:spPr>
          <a:xfrm>
            <a:off x="7457370" y="62338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80" name="円形"/>
          <p:cNvSpPr/>
          <p:nvPr/>
        </p:nvSpPr>
        <p:spPr>
          <a:xfrm>
            <a:off x="4146713" y="5967172"/>
            <a:ext cx="1261088" cy="126108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LLL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LLL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483" name="うちすぎてみよう"/>
          <p:cNvSpPr txBox="1"/>
          <p:nvPr/>
        </p:nvSpPr>
        <p:spPr>
          <a:xfrm>
            <a:off x="3397250" y="8293100"/>
            <a:ext cx="6210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うちすぎてみよう</a:t>
            </a:r>
          </a:p>
        </p:txBody>
      </p:sp>
      <p:sp>
        <p:nvSpPr>
          <p:cNvPr id="484" name="四角形"/>
          <p:cNvSpPr/>
          <p:nvPr/>
        </p:nvSpPr>
        <p:spPr>
          <a:xfrm>
            <a:off x="2808579" y="2221488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85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L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488" name="そんなときはバックスペース…"/>
          <p:cNvSpPr txBox="1"/>
          <p:nvPr/>
        </p:nvSpPr>
        <p:spPr>
          <a:xfrm>
            <a:off x="1111250" y="7721600"/>
            <a:ext cx="10782301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そんなときはバックスペース</a:t>
            </a:r>
          </a:p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（カーソルひだりひとつけす）</a:t>
            </a:r>
          </a:p>
        </p:txBody>
      </p:sp>
      <p:sp>
        <p:nvSpPr>
          <p:cNvPr id="489" name="四角形"/>
          <p:cNvSpPr/>
          <p:nvPr/>
        </p:nvSpPr>
        <p:spPr>
          <a:xfrm>
            <a:off x="1302501" y="2229954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90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49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22367" y="4901597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円形"/>
          <p:cNvSpPr/>
          <p:nvPr/>
        </p:nvSpPr>
        <p:spPr>
          <a:xfrm>
            <a:off x="5123884" y="5071460"/>
            <a:ext cx="962886" cy="962886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93" name="Back…"/>
          <p:cNvSpPr txBox="1"/>
          <p:nvPr/>
        </p:nvSpPr>
        <p:spPr>
          <a:xfrm>
            <a:off x="6596843" y="4381500"/>
            <a:ext cx="2651085" cy="195580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Back</a:t>
            </a:r>
          </a:p>
          <a:p>
            <a:pPr defTabSz="4572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Space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LED1:LED0"/>
          <p:cNvSpPr txBox="1"/>
          <p:nvPr/>
        </p:nvSpPr>
        <p:spPr>
          <a:xfrm>
            <a:off x="3269191" y="2829983"/>
            <a:ext cx="12731751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LED1:LED0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grpSp>
        <p:nvGrpSpPr>
          <p:cNvPr id="499" name="グループ"/>
          <p:cNvGrpSpPr/>
          <p:nvPr/>
        </p:nvGrpSpPr>
        <p:grpSpPr>
          <a:xfrm>
            <a:off x="9118461" y="2933538"/>
            <a:ext cx="464332" cy="482564"/>
            <a:chOff x="0" y="0"/>
            <a:chExt cx="464331" cy="482563"/>
          </a:xfrm>
        </p:grpSpPr>
        <p:sp>
          <p:nvSpPr>
            <p:cNvPr id="496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97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98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500" name="け"/>
          <p:cNvSpPr txBox="1"/>
          <p:nvPr/>
        </p:nvSpPr>
        <p:spPr>
          <a:xfrm>
            <a:off x="5814738" y="4191989"/>
            <a:ext cx="2337330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  <p:sp>
        <p:nvSpPr>
          <p:cNvPr id="501" name="矢印"/>
          <p:cNvSpPr/>
          <p:nvPr/>
        </p:nvSpPr>
        <p:spPr>
          <a:xfrm rot="16200000">
            <a:off x="5779714" y="3653682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50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53833" y="7119863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円形"/>
          <p:cNvSpPr/>
          <p:nvPr/>
        </p:nvSpPr>
        <p:spPr>
          <a:xfrm>
            <a:off x="3940866" y="8153326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04" name=":"/>
          <p:cNvSpPr txBox="1"/>
          <p:nvPr/>
        </p:nvSpPr>
        <p:spPr>
          <a:xfrm>
            <a:off x="7656403" y="7117619"/>
            <a:ext cx="965400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:</a:t>
            </a:r>
          </a:p>
        </p:txBody>
      </p:sp>
      <p:sp>
        <p:nvSpPr>
          <p:cNvPr id="505" name=";"/>
          <p:cNvSpPr txBox="1"/>
          <p:nvPr/>
        </p:nvSpPr>
        <p:spPr>
          <a:xfrm>
            <a:off x="7656403" y="8335825"/>
            <a:ext cx="965400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;</a:t>
            </a:r>
          </a:p>
        </p:txBody>
      </p:sp>
      <p:sp>
        <p:nvSpPr>
          <p:cNvPr id="506" name="コロン"/>
          <p:cNvSpPr txBox="1"/>
          <p:nvPr/>
        </p:nvSpPr>
        <p:spPr>
          <a:xfrm>
            <a:off x="9863552" y="7107927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コロン</a:t>
            </a:r>
          </a:p>
        </p:txBody>
      </p:sp>
      <p:sp>
        <p:nvSpPr>
          <p:cNvPr id="507" name="セミコロン"/>
          <p:cNvSpPr txBox="1"/>
          <p:nvPr/>
        </p:nvSpPr>
        <p:spPr>
          <a:xfrm>
            <a:off x="8977038" y="8299312"/>
            <a:ext cx="2559778" cy="11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560831">
              <a:defRPr sz="383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セミコロン</a:t>
            </a:r>
          </a:p>
        </p:txBody>
      </p:sp>
      <p:sp>
        <p:nvSpPr>
          <p:cNvPr id="508" name="円形"/>
          <p:cNvSpPr/>
          <p:nvPr/>
        </p:nvSpPr>
        <p:spPr>
          <a:xfrm>
            <a:off x="9001575" y="7298064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09" name="ひからせて。けして"/>
          <p:cNvSpPr txBox="1"/>
          <p:nvPr/>
        </p:nvSpPr>
        <p:spPr>
          <a:xfrm>
            <a:off x="3016250" y="402167"/>
            <a:ext cx="6972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ひからせて。けして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楕円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13" name="線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14" name="線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515" name="OK"/>
          <p:cNvSpPr txBox="1"/>
          <p:nvPr/>
        </p:nvSpPr>
        <p:spPr>
          <a:xfrm>
            <a:off x="8274903" y="6112735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516" name="LED1:LED0"/>
          <p:cNvSpPr txBox="1"/>
          <p:nvPr/>
        </p:nvSpPr>
        <p:spPr>
          <a:xfrm>
            <a:off x="445650" y="6112735"/>
            <a:ext cx="391604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LED1:LED0</a:t>
            </a:r>
          </a:p>
        </p:txBody>
      </p:sp>
      <p:sp>
        <p:nvSpPr>
          <p:cNvPr id="517" name="（さいごに、エンター）"/>
          <p:cNvSpPr txBox="1"/>
          <p:nvPr/>
        </p:nvSpPr>
        <p:spPr>
          <a:xfrm>
            <a:off x="932596" y="6991152"/>
            <a:ext cx="40259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（さいごに、エンター）</a:t>
            </a:r>
          </a:p>
        </p:txBody>
      </p:sp>
      <p:grpSp>
        <p:nvGrpSpPr>
          <p:cNvPr id="521" name="グループ"/>
          <p:cNvGrpSpPr/>
          <p:nvPr/>
        </p:nvGrpSpPr>
        <p:grpSpPr>
          <a:xfrm>
            <a:off x="4457561" y="6068489"/>
            <a:ext cx="708770" cy="736601"/>
            <a:chOff x="0" y="0"/>
            <a:chExt cx="708769" cy="736599"/>
          </a:xfrm>
        </p:grpSpPr>
        <p:sp>
          <p:nvSpPr>
            <p:cNvPr id="518" name="四角形"/>
            <p:cNvSpPr/>
            <p:nvPr/>
          </p:nvSpPr>
          <p:spPr>
            <a:xfrm>
              <a:off x="0" y="0"/>
              <a:ext cx="708770" cy="73660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19" name="線"/>
            <p:cNvSpPr/>
            <p:nvPr/>
          </p:nvSpPr>
          <p:spPr>
            <a:xfrm flipH="1" flipV="1">
              <a:off x="100787" y="497427"/>
              <a:ext cx="438632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20" name="線"/>
            <p:cNvSpPr/>
            <p:nvPr/>
          </p:nvSpPr>
          <p:spPr>
            <a:xfrm flipH="1">
              <a:off x="518312" y="199925"/>
              <a:ext cx="2317" cy="32556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522" name="おや？"/>
          <p:cNvSpPr txBox="1"/>
          <p:nvPr/>
        </p:nvSpPr>
        <p:spPr>
          <a:xfrm>
            <a:off x="9584273" y="8060267"/>
            <a:ext cx="201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おや？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LED1:LED0…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LED1:LED0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525" name="四角形"/>
          <p:cNvSpPr/>
          <p:nvPr/>
        </p:nvSpPr>
        <p:spPr>
          <a:xfrm>
            <a:off x="615712" y="2214873"/>
            <a:ext cx="326195" cy="738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26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527" name="矢印"/>
          <p:cNvSpPr/>
          <p:nvPr/>
        </p:nvSpPr>
        <p:spPr>
          <a:xfrm rot="5400000">
            <a:off x="143809" y="808566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28" name="カーソル「上」２回"/>
          <p:cNvSpPr txBox="1"/>
          <p:nvPr/>
        </p:nvSpPr>
        <p:spPr>
          <a:xfrm>
            <a:off x="3016250" y="8293100"/>
            <a:ext cx="6972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カーソル「上」２回</a:t>
            </a:r>
          </a:p>
        </p:txBody>
      </p:sp>
      <p:pic>
        <p:nvPicPr>
          <p:cNvPr id="529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56234" y="54773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円形"/>
          <p:cNvSpPr/>
          <p:nvPr/>
        </p:nvSpPr>
        <p:spPr>
          <a:xfrm>
            <a:off x="5041532" y="6908727"/>
            <a:ext cx="698105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LED1:LED0…"/>
          <p:cNvSpPr txBox="1"/>
          <p:nvPr/>
        </p:nvSpPr>
        <p:spPr>
          <a:xfrm>
            <a:off x="457200" y="1373716"/>
            <a:ext cx="12090400" cy="56515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LED1:LED0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533" name="エンターでもういちど！"/>
          <p:cNvSpPr txBox="1"/>
          <p:nvPr/>
        </p:nvSpPr>
        <p:spPr>
          <a:xfrm>
            <a:off x="2254249" y="8293100"/>
            <a:ext cx="849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エンターでもういちど！</a:t>
            </a:r>
          </a:p>
        </p:txBody>
      </p:sp>
      <p:sp>
        <p:nvSpPr>
          <p:cNvPr id="534" name="四角形"/>
          <p:cNvSpPr/>
          <p:nvPr/>
        </p:nvSpPr>
        <p:spPr>
          <a:xfrm>
            <a:off x="615712" y="3830290"/>
            <a:ext cx="326195" cy="7383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35" name="1"/>
          <p:cNvSpPr txBox="1"/>
          <p:nvPr/>
        </p:nvSpPr>
        <p:spPr>
          <a:xfrm>
            <a:off x="3062767" y="5511800"/>
            <a:ext cx="32619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53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56234" y="54773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円形"/>
          <p:cNvSpPr/>
          <p:nvPr/>
        </p:nvSpPr>
        <p:spPr>
          <a:xfrm>
            <a:off x="5172766" y="6100160"/>
            <a:ext cx="1112971" cy="111297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ここでもんだい！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ここでもんだい！</a:t>
            </a:r>
          </a:p>
        </p:txBody>
      </p:sp>
      <p:pic>
        <p:nvPicPr>
          <p:cNvPr id="54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こどもパソコン IchigoJam…"/>
          <p:cNvSpPr txBox="1"/>
          <p:nvPr>
            <p:ph type="title"/>
          </p:nvPr>
        </p:nvSpPr>
        <p:spPr>
          <a:xfrm>
            <a:off x="1087966" y="6512939"/>
            <a:ext cx="11099801" cy="2858570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こどもパソコン IchigoJam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1,5</a:t>
            </a:r>
            <a:r>
              <a:t>00円〜</a:t>
            </a:r>
          </a:p>
        </p:txBody>
      </p:sp>
      <p:pic>
        <p:nvPicPr>
          <p:cNvPr id="25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692" y="3050372"/>
            <a:ext cx="5139262" cy="1052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7631" y="1616594"/>
            <a:ext cx="6132849" cy="3919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300円のコンピューター…"/>
          <p:cNvSpPr txBox="1"/>
          <p:nvPr/>
        </p:nvSpPr>
        <p:spPr>
          <a:xfrm>
            <a:off x="-1" y="5528733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rPr>
                <a:solidFill>
                  <a:schemeClr val="accent5"/>
                </a:solidFill>
              </a:rPr>
              <a:t>300円</a:t>
            </a:r>
            <a:r>
              <a:t>のコンピューター</a:t>
            </a:r>
          </a:p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1秒間に何回計算できる？</a:t>
            </a:r>
          </a:p>
        </p:txBody>
      </p:sp>
      <p:grpSp>
        <p:nvGrpSpPr>
          <p:cNvPr id="546" name="グループ"/>
          <p:cNvGrpSpPr/>
          <p:nvPr/>
        </p:nvGrpSpPr>
        <p:grpSpPr>
          <a:xfrm>
            <a:off x="8221096" y="200680"/>
            <a:ext cx="4521598" cy="2738306"/>
            <a:chOff x="0" y="0"/>
            <a:chExt cx="4521596" cy="2738305"/>
          </a:xfrm>
        </p:grpSpPr>
        <p:sp>
          <p:nvSpPr>
            <p:cNvPr id="543" name="吹き出し"/>
            <p:cNvSpPr/>
            <p:nvPr/>
          </p:nvSpPr>
          <p:spPr>
            <a:xfrm>
              <a:off x="0" y="0"/>
              <a:ext cx="4521597" cy="2738306"/>
            </a:xfrm>
            <a:prstGeom prst="wedgeEllipseCallout">
              <a:avLst>
                <a:gd name="adj1" fmla="val -52824"/>
                <a:gd name="adj2" fmla="val 47187"/>
              </a:avLst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44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8909" y="764818"/>
              <a:ext cx="3144130" cy="643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CPU"/>
            <p:cNvSpPr txBox="1"/>
            <p:nvPr/>
          </p:nvSpPr>
          <p:spPr>
            <a:xfrm>
              <a:off x="1568023" y="1626003"/>
              <a:ext cx="1485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IchigoJam 1.4 Regular"/>
                  <a:ea typeface="IchigoJam 1.4 Regular"/>
                  <a:cs typeface="IchigoJam 1.4 Regular"/>
                  <a:sym typeface="IchigoJam 1.4 Regular"/>
                </a:defRPr>
              </a:lvl1pPr>
            </a:lstStyle>
            <a:p>
              <a:pPr/>
              <a:r>
                <a:t>CPU</a:t>
              </a:r>
            </a:p>
          </p:txBody>
        </p:sp>
      </p:grpSp>
      <p:pic>
        <p:nvPicPr>
          <p:cNvPr id="54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5201839" y="1756315"/>
            <a:ext cx="2227899" cy="2252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１秒に１億万回！"/>
          <p:cNvSpPr txBox="1"/>
          <p:nvPr/>
        </p:nvSpPr>
        <p:spPr>
          <a:xfrm>
            <a:off x="-1" y="6290733"/>
            <a:ext cx="13004801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ヒラギノ角ゴ Pro W6"/>
                <a:ea typeface="ヒラギノ角ゴ Pro W6"/>
                <a:cs typeface="ヒラギノ角ゴ Pro W6"/>
                <a:sym typeface="ヒラギノ角ゴ Pro W6"/>
              </a:defRPr>
            </a:pPr>
            <a:r>
              <a:t>１秒に</a:t>
            </a:r>
            <a:r>
              <a:rPr>
                <a:solidFill>
                  <a:schemeClr val="accent5"/>
                </a:solidFill>
              </a:rPr>
              <a:t>１億万回</a:t>
            </a:r>
            <a:r>
              <a:t>！</a:t>
            </a:r>
          </a:p>
        </p:txBody>
      </p:sp>
      <p:grpSp>
        <p:nvGrpSpPr>
          <p:cNvPr id="553" name="グループ"/>
          <p:cNvGrpSpPr/>
          <p:nvPr/>
        </p:nvGrpSpPr>
        <p:grpSpPr>
          <a:xfrm>
            <a:off x="8221096" y="200680"/>
            <a:ext cx="4521598" cy="2738306"/>
            <a:chOff x="0" y="0"/>
            <a:chExt cx="4521596" cy="2738305"/>
          </a:xfrm>
        </p:grpSpPr>
        <p:sp>
          <p:nvSpPr>
            <p:cNvPr id="550" name="吹き出し"/>
            <p:cNvSpPr/>
            <p:nvPr/>
          </p:nvSpPr>
          <p:spPr>
            <a:xfrm>
              <a:off x="0" y="0"/>
              <a:ext cx="4521597" cy="2738306"/>
            </a:xfrm>
            <a:prstGeom prst="wedgeEllipseCallout">
              <a:avLst>
                <a:gd name="adj1" fmla="val -52824"/>
                <a:gd name="adj2" fmla="val 47187"/>
              </a:avLst>
            </a:prstGeom>
            <a:solidFill>
              <a:srgbClr val="FFFFFF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551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38909" y="764818"/>
              <a:ext cx="3144130" cy="643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2" name="CPU"/>
            <p:cNvSpPr txBox="1"/>
            <p:nvPr/>
          </p:nvSpPr>
          <p:spPr>
            <a:xfrm>
              <a:off x="1568023" y="1626003"/>
              <a:ext cx="1485901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latin typeface="IchigoJam 1.4 Regular"/>
                  <a:ea typeface="IchigoJam 1.4 Regular"/>
                  <a:cs typeface="IchigoJam 1.4 Regular"/>
                  <a:sym typeface="IchigoJam 1.4 Regular"/>
                </a:defRPr>
              </a:lvl1pPr>
            </a:lstStyle>
            <a:p>
              <a:pPr/>
              <a:r>
                <a:t>CPU</a:t>
              </a:r>
            </a:p>
          </p:txBody>
        </p:sp>
      </p:grpSp>
      <p:pic>
        <p:nvPicPr>
          <p:cNvPr id="55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700000">
            <a:off x="5201839" y="1756315"/>
            <a:ext cx="2227899" cy="2252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6" name="Table 1"/>
          <p:cNvGraphicFramePr/>
          <p:nvPr/>
        </p:nvGraphicFramePr>
        <p:xfrm>
          <a:off x="-22358" y="3818466"/>
          <a:ext cx="13049516" cy="593553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262378"/>
                <a:gridCol w="3262378"/>
                <a:gridCol w="3262378"/>
                <a:gridCol w="3262378"/>
              </a:tblGrid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IchigoJam 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iPhone 15 Pro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NVIDIA RTX4090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スパコン富岳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1億回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34兆回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1400兆回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44京回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IchigoJam
何台分？→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34万台分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1400万台分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44億台分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1500円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15万円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30万円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1100億円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557" name="(C)Apple"/>
          <p:cNvSpPr txBox="1"/>
          <p:nvPr/>
        </p:nvSpPr>
        <p:spPr>
          <a:xfrm>
            <a:off x="4227152" y="3190341"/>
            <a:ext cx="1214629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(C)Apple</a:t>
            </a:r>
          </a:p>
        </p:txBody>
      </p:sp>
      <p:sp>
        <p:nvSpPr>
          <p:cNvPr id="558" name="(C)RIKEN"/>
          <p:cNvSpPr txBox="1"/>
          <p:nvPr/>
        </p:nvSpPr>
        <p:spPr>
          <a:xfrm>
            <a:off x="10666489" y="3204414"/>
            <a:ext cx="127431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(C)RIKEN</a:t>
            </a:r>
          </a:p>
        </p:txBody>
      </p:sp>
      <p:sp>
        <p:nvSpPr>
          <p:cNvPr id="559" name="(C)IchigoJam"/>
          <p:cNvSpPr txBox="1"/>
          <p:nvPr/>
        </p:nvSpPr>
        <p:spPr>
          <a:xfrm>
            <a:off x="652882" y="2886914"/>
            <a:ext cx="174752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(C)IchigoJam</a:t>
            </a:r>
          </a:p>
        </p:txBody>
      </p:sp>
      <p:sp>
        <p:nvSpPr>
          <p:cNvPr id="560" name="(C)NVIDIA"/>
          <p:cNvSpPr txBox="1"/>
          <p:nvPr/>
        </p:nvSpPr>
        <p:spPr>
          <a:xfrm>
            <a:off x="7487137" y="3214253"/>
            <a:ext cx="1375411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(C)NVIDIA</a:t>
            </a:r>
          </a:p>
        </p:txBody>
      </p:sp>
      <p:pic>
        <p:nvPicPr>
          <p:cNvPr id="56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51149" y="959199"/>
            <a:ext cx="2905000" cy="1602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44" y="851362"/>
            <a:ext cx="2844708" cy="1818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1782" y="1285660"/>
            <a:ext cx="3095922" cy="1417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ペーストされたムービー.png" descr="ペーストされたムービー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1765" y="169418"/>
            <a:ext cx="2365404" cy="2912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まって = WAIT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まって = WAIT</a:t>
            </a:r>
          </a:p>
        </p:txBody>
      </p:sp>
      <p:pic>
        <p:nvPicPr>
          <p:cNvPr id="56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WAIT180"/>
          <p:cNvSpPr txBox="1"/>
          <p:nvPr/>
        </p:nvSpPr>
        <p:spPr>
          <a:xfrm>
            <a:off x="3269191" y="3595158"/>
            <a:ext cx="12731751" cy="321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WAIT180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grpSp>
        <p:nvGrpSpPr>
          <p:cNvPr id="573" name="グループ"/>
          <p:cNvGrpSpPr/>
          <p:nvPr/>
        </p:nvGrpSpPr>
        <p:grpSpPr>
          <a:xfrm>
            <a:off x="7873070" y="3674371"/>
            <a:ext cx="464333" cy="482565"/>
            <a:chOff x="0" y="0"/>
            <a:chExt cx="464331" cy="482563"/>
          </a:xfrm>
        </p:grpSpPr>
        <p:sp>
          <p:nvSpPr>
            <p:cNvPr id="570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71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72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574" name="まって"/>
          <p:cNvSpPr txBox="1"/>
          <p:nvPr/>
        </p:nvSpPr>
        <p:spPr>
          <a:xfrm>
            <a:off x="5302250" y="402167"/>
            <a:ext cx="2400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まって</a:t>
            </a:r>
          </a:p>
        </p:txBody>
      </p:sp>
      <p:sp>
        <p:nvSpPr>
          <p:cNvPr id="575" name="エンター、おしてから…"/>
          <p:cNvSpPr txBox="1"/>
          <p:nvPr/>
        </p:nvSpPr>
        <p:spPr>
          <a:xfrm>
            <a:off x="1262125" y="5650442"/>
            <a:ext cx="10480549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エンター、おしてから</a:t>
            </a:r>
          </a:p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OKとかえるまでなんびょう？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LED1:WAIT180:LED0"/>
          <p:cNvSpPr txBox="1"/>
          <p:nvPr/>
        </p:nvSpPr>
        <p:spPr>
          <a:xfrm>
            <a:off x="983191" y="3353858"/>
            <a:ext cx="12731751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LED1:WAIT180:LED0</a:t>
            </a:r>
          </a:p>
        </p:txBody>
      </p:sp>
      <p:grpSp>
        <p:nvGrpSpPr>
          <p:cNvPr id="581" name="グループ"/>
          <p:cNvGrpSpPr/>
          <p:nvPr/>
        </p:nvGrpSpPr>
        <p:grpSpPr>
          <a:xfrm>
            <a:off x="11920137" y="3436427"/>
            <a:ext cx="464333" cy="482564"/>
            <a:chOff x="0" y="0"/>
            <a:chExt cx="464331" cy="482563"/>
          </a:xfrm>
        </p:grpSpPr>
        <p:sp>
          <p:nvSpPr>
            <p:cNvPr id="578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79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80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582" name="ひかって。３びょうまって。けして"/>
          <p:cNvSpPr txBox="1"/>
          <p:nvPr/>
        </p:nvSpPr>
        <p:spPr>
          <a:xfrm>
            <a:off x="213783" y="1975908"/>
            <a:ext cx="1230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ひかって。３びょうまって。けして</a:t>
            </a:r>
          </a:p>
        </p:txBody>
      </p:sp>
      <p:sp>
        <p:nvSpPr>
          <p:cNvPr id="583" name="け"/>
          <p:cNvSpPr txBox="1"/>
          <p:nvPr/>
        </p:nvSpPr>
        <p:spPr>
          <a:xfrm>
            <a:off x="3528738" y="4835456"/>
            <a:ext cx="2337330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  <p:sp>
        <p:nvSpPr>
          <p:cNvPr id="584" name="矢印"/>
          <p:cNvSpPr/>
          <p:nvPr/>
        </p:nvSpPr>
        <p:spPr>
          <a:xfrm rot="16200000">
            <a:off x="3493714" y="4297149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585" name="け"/>
          <p:cNvSpPr txBox="1"/>
          <p:nvPr/>
        </p:nvSpPr>
        <p:spPr>
          <a:xfrm>
            <a:off x="8617205" y="4742322"/>
            <a:ext cx="2337329" cy="11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  <p:sp>
        <p:nvSpPr>
          <p:cNvPr id="586" name="矢印"/>
          <p:cNvSpPr/>
          <p:nvPr/>
        </p:nvSpPr>
        <p:spPr>
          <a:xfrm rot="16200000">
            <a:off x="8582180" y="4204016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587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rcRect l="0" t="0" r="1643" b="0"/>
          <a:stretch>
            <a:fillRect/>
          </a:stretch>
        </p:blipFill>
        <p:spPr>
          <a:xfrm>
            <a:off x="777733" y="7085997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円形"/>
          <p:cNvSpPr/>
          <p:nvPr/>
        </p:nvSpPr>
        <p:spPr>
          <a:xfrm>
            <a:off x="4664766" y="8119460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89" name=":"/>
          <p:cNvSpPr txBox="1"/>
          <p:nvPr/>
        </p:nvSpPr>
        <p:spPr>
          <a:xfrm>
            <a:off x="7733245" y="7202285"/>
            <a:ext cx="965399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:</a:t>
            </a:r>
          </a:p>
        </p:txBody>
      </p:sp>
      <p:sp>
        <p:nvSpPr>
          <p:cNvPr id="590" name=";"/>
          <p:cNvSpPr txBox="1"/>
          <p:nvPr/>
        </p:nvSpPr>
        <p:spPr>
          <a:xfrm>
            <a:off x="7733245" y="8420491"/>
            <a:ext cx="965399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;</a:t>
            </a:r>
          </a:p>
        </p:txBody>
      </p:sp>
      <p:sp>
        <p:nvSpPr>
          <p:cNvPr id="591" name="コロン"/>
          <p:cNvSpPr txBox="1"/>
          <p:nvPr/>
        </p:nvSpPr>
        <p:spPr>
          <a:xfrm>
            <a:off x="9940393" y="7192594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コロン</a:t>
            </a:r>
          </a:p>
        </p:txBody>
      </p:sp>
      <p:sp>
        <p:nvSpPr>
          <p:cNvPr id="592" name="セミコロン"/>
          <p:cNvSpPr txBox="1"/>
          <p:nvPr/>
        </p:nvSpPr>
        <p:spPr>
          <a:xfrm>
            <a:off x="9053879" y="8383978"/>
            <a:ext cx="2559779" cy="1103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560831">
              <a:defRPr sz="383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セミコロン</a:t>
            </a:r>
          </a:p>
        </p:txBody>
      </p:sp>
      <p:sp>
        <p:nvSpPr>
          <p:cNvPr id="593" name="円形"/>
          <p:cNvSpPr/>
          <p:nvPr/>
        </p:nvSpPr>
        <p:spPr>
          <a:xfrm>
            <a:off x="9078416" y="7382731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LED1:WAIT180:LED0:WAIT60:LED1:WAIT60:LED0"/>
          <p:cNvSpPr txBox="1"/>
          <p:nvPr/>
        </p:nvSpPr>
        <p:spPr>
          <a:xfrm>
            <a:off x="305858" y="4495799"/>
            <a:ext cx="1273175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LED1:WAIT180:LED0:</a:t>
            </a:r>
            <a:r>
              <a:rPr>
                <a:solidFill>
                  <a:schemeClr val="accent5"/>
                </a:solidFill>
              </a:rPr>
              <a:t>WAIT60:LED1:WAIT60:LED0</a:t>
            </a:r>
          </a:p>
        </p:txBody>
      </p:sp>
      <p:sp>
        <p:nvSpPr>
          <p:cNvPr id="596" name="2かい、ひかった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2かい、ひかった？</a:t>
            </a:r>
          </a:p>
        </p:txBody>
      </p:sp>
      <p:sp>
        <p:nvSpPr>
          <p:cNvPr id="597" name="うしろにつづけてかいて、エンター…"/>
          <p:cNvSpPr txBox="1"/>
          <p:nvPr>
            <p:ph type="title"/>
          </p:nvPr>
        </p:nvSpPr>
        <p:spPr>
          <a:xfrm>
            <a:off x="132159" y="1130300"/>
            <a:ext cx="12740481" cy="2159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49833">
              <a:defRPr sz="616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うしろにつづけてかいて、エンター</a:t>
            </a:r>
          </a:p>
          <a:p>
            <a:pPr defTabSz="449833">
              <a:defRPr sz="616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2かいてんめつ！</a:t>
            </a:r>
          </a:p>
        </p:txBody>
      </p:sp>
      <p:grpSp>
        <p:nvGrpSpPr>
          <p:cNvPr id="601" name="グループ"/>
          <p:cNvGrpSpPr/>
          <p:nvPr/>
        </p:nvGrpSpPr>
        <p:grpSpPr>
          <a:xfrm>
            <a:off x="9118461" y="5174202"/>
            <a:ext cx="738322" cy="767313"/>
            <a:chOff x="0" y="0"/>
            <a:chExt cx="738321" cy="767311"/>
          </a:xfrm>
        </p:grpSpPr>
        <p:sp>
          <p:nvSpPr>
            <p:cNvPr id="598" name="四角形"/>
            <p:cNvSpPr/>
            <p:nvPr/>
          </p:nvSpPr>
          <p:spPr>
            <a:xfrm>
              <a:off x="0" y="0"/>
              <a:ext cx="738322" cy="767312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99" name="線"/>
            <p:cNvSpPr/>
            <p:nvPr/>
          </p:nvSpPr>
          <p:spPr>
            <a:xfrm flipH="1" flipV="1">
              <a:off x="104990" y="518167"/>
              <a:ext cx="456919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00" name="線"/>
            <p:cNvSpPr/>
            <p:nvPr/>
          </p:nvSpPr>
          <p:spPr>
            <a:xfrm flipH="1">
              <a:off x="539922" y="208261"/>
              <a:ext cx="2414" cy="339134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602" name="*うたなくていいよ"/>
          <p:cNvSpPr txBox="1"/>
          <p:nvPr/>
        </p:nvSpPr>
        <p:spPr>
          <a:xfrm>
            <a:off x="1067726" y="8687130"/>
            <a:ext cx="5298281" cy="89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*うたなくていいよ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10かいひからせるには？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10かいひからせるには？</a:t>
            </a:r>
          </a:p>
        </p:txBody>
      </p:sp>
      <p:pic>
        <p:nvPicPr>
          <p:cNvPr id="60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LED1:WAIT10:LED0:WAIT10:LED1:WAIT10:LED0:WAIT10:LED1:WAIT10:LED0:WAIT10:LED1:WAIT10:LED0:WAIT10:LED1:WAIT10:LED0:WAIT10:LED1:WAIT10:LED0:WAIT10:LED1:WAIT10:LED0:WAIT10:LED1:WAIT10:LED0:WAIT10:LED1:WAIT10:LED0:WAIT10:LED1:WAIT10:LED0"/>
          <p:cNvSpPr txBox="1"/>
          <p:nvPr/>
        </p:nvSpPr>
        <p:spPr>
          <a:xfrm>
            <a:off x="288925" y="2286000"/>
            <a:ext cx="12731750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LED1:WAIT10:LED0:WAIT10:LED1:WAIT10:LED0:WAIT10:LED1:WAIT10:LED0:WAIT10:LED1:WAIT10:LED0:WAIT10:LED1:WAIT10:LED0:WAIT10:LED1:WAIT10:LED0:WAIT10:LED1:WAIT10:LED0:WAIT10:LED1:WAIT10:LED0:WAIT10:LED1:WAIT10:LED0:WAIT10:LED1:WAIT10:LED0</a:t>
            </a:r>
          </a:p>
        </p:txBody>
      </p:sp>
      <p:sp>
        <p:nvSpPr>
          <p:cNvPr id="608" name="10回ひかる！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10回ひかる！</a:t>
            </a:r>
          </a:p>
        </p:txBody>
      </p:sp>
      <p:sp>
        <p:nvSpPr>
          <p:cNvPr id="609" name="*うたなくていいよ"/>
          <p:cNvSpPr txBox="1"/>
          <p:nvPr/>
        </p:nvSpPr>
        <p:spPr>
          <a:xfrm>
            <a:off x="1067726" y="8687130"/>
            <a:ext cx="5298281" cy="89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*うたなくていいよ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プログラム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プログラム</a:t>
            </a:r>
          </a:p>
        </p:txBody>
      </p:sp>
      <p:pic>
        <p:nvPicPr>
          <p:cNvPr id="61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475" y="7709148"/>
            <a:ext cx="2304904" cy="2158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571667"/>
            <a:ext cx="13004800" cy="8026734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じぶんのパソコン、はんだづけ！"/>
          <p:cNvSpPr txBox="1"/>
          <p:nvPr>
            <p:ph type="title"/>
          </p:nvPr>
        </p:nvSpPr>
        <p:spPr>
          <a:xfrm>
            <a:off x="2062956" y="7440039"/>
            <a:ext cx="10968832" cy="1164360"/>
          </a:xfrm>
          <a:prstGeom prst="rect">
            <a:avLst/>
          </a:prstGeom>
        </p:spPr>
        <p:txBody>
          <a:bodyPr/>
          <a:lstStyle>
            <a:lvl1pPr defTabSz="502412">
              <a:defRPr sz="5676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じぶんのパソコン、はんだづけ！</a:t>
            </a:r>
          </a:p>
        </p:txBody>
      </p:sp>
      <p:sp>
        <p:nvSpPr>
          <p:cNvPr id="261" name="https://ichigojam.net/"/>
          <p:cNvSpPr txBox="1"/>
          <p:nvPr/>
        </p:nvSpPr>
        <p:spPr>
          <a:xfrm>
            <a:off x="2899473" y="8830359"/>
            <a:ext cx="720585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https://ichigojam.net/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1 LED1:WAIT10…"/>
          <p:cNvSpPr txBox="1"/>
          <p:nvPr/>
        </p:nvSpPr>
        <p:spPr>
          <a:xfrm>
            <a:off x="1931458" y="1350433"/>
            <a:ext cx="12731751" cy="403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 LED1:WAIT10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 LED0:WAIT10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grpSp>
        <p:nvGrpSpPr>
          <p:cNvPr id="618" name="グループ"/>
          <p:cNvGrpSpPr/>
          <p:nvPr/>
        </p:nvGrpSpPr>
        <p:grpSpPr>
          <a:xfrm>
            <a:off x="10320728" y="1477271"/>
            <a:ext cx="464332" cy="482564"/>
            <a:chOff x="0" y="0"/>
            <a:chExt cx="464331" cy="482563"/>
          </a:xfrm>
        </p:grpSpPr>
        <p:sp>
          <p:nvSpPr>
            <p:cNvPr id="615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16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17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622" name="グループ"/>
          <p:cNvGrpSpPr/>
          <p:nvPr/>
        </p:nvGrpSpPr>
        <p:grpSpPr>
          <a:xfrm>
            <a:off x="10320728" y="2281605"/>
            <a:ext cx="464332" cy="482564"/>
            <a:chOff x="0" y="0"/>
            <a:chExt cx="464331" cy="482563"/>
          </a:xfrm>
        </p:grpSpPr>
        <p:sp>
          <p:nvSpPr>
            <p:cNvPr id="619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20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21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62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24" name="円形"/>
          <p:cNvSpPr/>
          <p:nvPr/>
        </p:nvSpPr>
        <p:spPr>
          <a:xfrm>
            <a:off x="1858066" y="8500533"/>
            <a:ext cx="1756239" cy="175624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25" name="スペース"/>
          <p:cNvSpPr txBox="1"/>
          <p:nvPr/>
        </p:nvSpPr>
        <p:spPr>
          <a:xfrm>
            <a:off x="1695705" y="3469279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スペース</a:t>
            </a:r>
          </a:p>
        </p:txBody>
      </p:sp>
      <p:sp>
        <p:nvSpPr>
          <p:cNvPr id="626" name="矢印"/>
          <p:cNvSpPr/>
          <p:nvPr/>
        </p:nvSpPr>
        <p:spPr>
          <a:xfrm rot="16200000">
            <a:off x="2507347" y="2933600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627" name="け"/>
          <p:cNvSpPr txBox="1"/>
          <p:nvPr/>
        </p:nvSpPr>
        <p:spPr>
          <a:xfrm>
            <a:off x="5751238" y="3469279"/>
            <a:ext cx="2337330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  <p:sp>
        <p:nvSpPr>
          <p:cNvPr id="628" name="矢印"/>
          <p:cNvSpPr/>
          <p:nvPr/>
        </p:nvSpPr>
        <p:spPr>
          <a:xfrm rot="16200000">
            <a:off x="5716214" y="2891267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62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6607033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円形"/>
          <p:cNvSpPr/>
          <p:nvPr/>
        </p:nvSpPr>
        <p:spPr>
          <a:xfrm>
            <a:off x="10494066" y="8187193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31" name=":"/>
          <p:cNvSpPr txBox="1"/>
          <p:nvPr/>
        </p:nvSpPr>
        <p:spPr>
          <a:xfrm>
            <a:off x="9044937" y="4780818"/>
            <a:ext cx="965399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:</a:t>
            </a:r>
          </a:p>
        </p:txBody>
      </p:sp>
      <p:sp>
        <p:nvSpPr>
          <p:cNvPr id="632" name=";"/>
          <p:cNvSpPr txBox="1"/>
          <p:nvPr/>
        </p:nvSpPr>
        <p:spPr>
          <a:xfrm>
            <a:off x="9044937" y="5999024"/>
            <a:ext cx="965399" cy="10033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;</a:t>
            </a:r>
          </a:p>
        </p:txBody>
      </p:sp>
      <p:sp>
        <p:nvSpPr>
          <p:cNvPr id="633" name="コロン"/>
          <p:cNvSpPr txBox="1"/>
          <p:nvPr/>
        </p:nvSpPr>
        <p:spPr>
          <a:xfrm>
            <a:off x="11252085" y="4771127"/>
            <a:ext cx="233732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コロン</a:t>
            </a:r>
          </a:p>
        </p:txBody>
      </p:sp>
      <p:sp>
        <p:nvSpPr>
          <p:cNvPr id="634" name="セミコロン"/>
          <p:cNvSpPr txBox="1"/>
          <p:nvPr/>
        </p:nvSpPr>
        <p:spPr>
          <a:xfrm>
            <a:off x="10365571" y="5962512"/>
            <a:ext cx="2559779" cy="1103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560831">
              <a:defRPr sz="383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セミコロン</a:t>
            </a:r>
          </a:p>
        </p:txBody>
      </p:sp>
      <p:sp>
        <p:nvSpPr>
          <p:cNvPr id="635" name="円形"/>
          <p:cNvSpPr/>
          <p:nvPr/>
        </p:nvSpPr>
        <p:spPr>
          <a:xfrm>
            <a:off x="10390108" y="4961264"/>
            <a:ext cx="698104" cy="698104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36" name="エンター"/>
          <p:cNvSpPr txBox="1"/>
          <p:nvPr>
            <p:ph type="title"/>
          </p:nvPr>
        </p:nvSpPr>
        <p:spPr>
          <a:xfrm>
            <a:off x="9459271" y="3319989"/>
            <a:ext cx="2559778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</a:t>
            </a:r>
          </a:p>
        </p:txBody>
      </p:sp>
      <p:sp>
        <p:nvSpPr>
          <p:cNvPr id="637" name="矢印"/>
          <p:cNvSpPr/>
          <p:nvPr/>
        </p:nvSpPr>
        <p:spPr>
          <a:xfrm rot="16200000">
            <a:off x="10195871" y="2933600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CLS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CLS</a:t>
            </a:r>
          </a:p>
        </p:txBody>
      </p:sp>
      <p:pic>
        <p:nvPicPr>
          <p:cNvPr id="64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F1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F1</a:t>
            </a:r>
          </a:p>
        </p:txBody>
      </p:sp>
      <p:sp>
        <p:nvSpPr>
          <p:cNvPr id="642" name="がめんをきれいに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がめんをきれいに</a:t>
            </a:r>
          </a:p>
        </p:txBody>
      </p:sp>
      <p:pic>
        <p:nvPicPr>
          <p:cNvPr id="64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44" name="円形"/>
          <p:cNvSpPr/>
          <p:nvPr/>
        </p:nvSpPr>
        <p:spPr>
          <a:xfrm>
            <a:off x="3061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45" name="F1"/>
          <p:cNvSpPr txBox="1"/>
          <p:nvPr/>
        </p:nvSpPr>
        <p:spPr>
          <a:xfrm>
            <a:off x="4378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F1</a:t>
            </a:r>
          </a:p>
        </p:txBody>
      </p:sp>
      <p:grpSp>
        <p:nvGrpSpPr>
          <p:cNvPr id="649" name="グループ"/>
          <p:cNvGrpSpPr/>
          <p:nvPr/>
        </p:nvGrpSpPr>
        <p:grpSpPr>
          <a:xfrm>
            <a:off x="2920861" y="4413454"/>
            <a:ext cx="891680" cy="926692"/>
            <a:chOff x="0" y="0"/>
            <a:chExt cx="891678" cy="926690"/>
          </a:xfrm>
        </p:grpSpPr>
        <p:sp>
          <p:nvSpPr>
            <p:cNvPr id="646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47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48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65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おぼえてるよ！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おぼえてるよ！</a:t>
            </a:r>
          </a:p>
        </p:txBody>
      </p:sp>
      <p:sp>
        <p:nvSpPr>
          <p:cNvPr id="654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65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57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66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F5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662" name="ラン（はしれ！／うごかす）"/>
          <p:cNvSpPr txBox="1"/>
          <p:nvPr>
            <p:ph type="title"/>
          </p:nvPr>
        </p:nvSpPr>
        <p:spPr>
          <a:xfrm>
            <a:off x="293951" y="2611966"/>
            <a:ext cx="6927189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79044">
              <a:defRPr sz="41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ラン（はしれ！／うごかす）</a:t>
            </a:r>
          </a:p>
        </p:txBody>
      </p:sp>
      <p:pic>
        <p:nvPicPr>
          <p:cNvPr id="66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65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1000回やって？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/>
            <a:r>
              <a:t>1000回やって？</a:t>
            </a:r>
          </a:p>
        </p:txBody>
      </p:sp>
      <p:pic>
        <p:nvPicPr>
          <p:cNvPr id="66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3 GOTO1"/>
          <p:cNvSpPr txBox="1"/>
          <p:nvPr/>
        </p:nvSpPr>
        <p:spPr>
          <a:xfrm>
            <a:off x="1711325" y="3883552"/>
            <a:ext cx="1273175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 GOTO1</a:t>
            </a:r>
          </a:p>
        </p:txBody>
      </p:sp>
      <p:sp>
        <p:nvSpPr>
          <p:cNvPr id="671" name="1へいって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1へいって</a:t>
            </a:r>
          </a:p>
        </p:txBody>
      </p:sp>
      <p:sp>
        <p:nvSpPr>
          <p:cNvPr id="672" name="くりかえし"/>
          <p:cNvSpPr txBox="1"/>
          <p:nvPr>
            <p:ph type="title"/>
          </p:nvPr>
        </p:nvSpPr>
        <p:spPr>
          <a:xfrm>
            <a:off x="457617" y="608277"/>
            <a:ext cx="11847513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くりかえし</a:t>
            </a:r>
          </a:p>
        </p:txBody>
      </p:sp>
      <p:pic>
        <p:nvPicPr>
          <p:cNvPr id="67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74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75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grpSp>
        <p:nvGrpSpPr>
          <p:cNvPr id="679" name="グループ"/>
          <p:cNvGrpSpPr/>
          <p:nvPr/>
        </p:nvGrpSpPr>
        <p:grpSpPr>
          <a:xfrm>
            <a:off x="6270234" y="4010570"/>
            <a:ext cx="464332" cy="482564"/>
            <a:chOff x="0" y="0"/>
            <a:chExt cx="464331" cy="482563"/>
          </a:xfrm>
        </p:grpSpPr>
        <p:sp>
          <p:nvSpPr>
            <p:cNvPr id="676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77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78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エルチカゲーム…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 defTabSz="554990">
              <a:defRPr sz="7600"/>
            </a:pPr>
            <a:r>
              <a:t>エルチカゲーム</a:t>
            </a:r>
          </a:p>
          <a:p>
            <a:pPr defTabSz="554990">
              <a:defRPr sz="7600"/>
            </a:pPr>
            <a:r>
              <a:t>とめてひかってたら、かち！</a:t>
            </a:r>
          </a:p>
        </p:txBody>
      </p:sp>
      <p:pic>
        <p:nvPicPr>
          <p:cNvPr id="68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[ESC]キー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[ESC]キー</a:t>
            </a:r>
          </a:p>
        </p:txBody>
      </p:sp>
      <p:pic>
        <p:nvPicPr>
          <p:cNvPr id="68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とまって！エスケープキー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566674">
              <a:defRPr sz="4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とまって！エスケープキー</a:t>
            </a:r>
          </a:p>
        </p:txBody>
      </p:sp>
      <p:pic>
        <p:nvPicPr>
          <p:cNvPr id="687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551" b="0"/>
          <a:stretch>
            <a:fillRect/>
          </a:stretch>
        </p:blipFill>
        <p:spPr>
          <a:xfrm>
            <a:off x="1885087" y="6012607"/>
            <a:ext cx="8824654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円形"/>
          <p:cNvSpPr/>
          <p:nvPr/>
        </p:nvSpPr>
        <p:spPr>
          <a:xfrm>
            <a:off x="2015066" y="5973564"/>
            <a:ext cx="1028371" cy="102837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69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F5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693" name="ラン（はしれ！／うごかす）"/>
          <p:cNvSpPr txBox="1"/>
          <p:nvPr>
            <p:ph type="title"/>
          </p:nvPr>
        </p:nvSpPr>
        <p:spPr>
          <a:xfrm>
            <a:off x="293951" y="2611966"/>
            <a:ext cx="6927189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79044">
              <a:defRPr sz="41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ラン（はしれ！／うごかす）</a:t>
            </a:r>
          </a:p>
        </p:txBody>
      </p:sp>
      <p:pic>
        <p:nvPicPr>
          <p:cNvPr id="69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96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69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おぼえてる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おぼえてるよ</a:t>
            </a:r>
          </a:p>
        </p:txBody>
      </p:sp>
      <p:sp>
        <p:nvSpPr>
          <p:cNvPr id="701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70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03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04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1082" y="388181"/>
            <a:ext cx="8747867" cy="559142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これがコンピューター！…"/>
          <p:cNvSpPr txBox="1"/>
          <p:nvPr>
            <p:ph type="title"/>
          </p:nvPr>
        </p:nvSpPr>
        <p:spPr>
          <a:xfrm>
            <a:off x="852707" y="7044529"/>
            <a:ext cx="11299387" cy="2185867"/>
          </a:xfrm>
          <a:prstGeom prst="rect">
            <a:avLst/>
          </a:prstGeom>
        </p:spPr>
        <p:txBody>
          <a:bodyPr/>
          <a:lstStyle/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これがコンピューター！</a:t>
            </a:r>
          </a:p>
          <a:p>
            <a: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おねだん、</a:t>
            </a:r>
            <a:r>
              <a:rPr>
                <a:solidFill>
                  <a:schemeClr val="accent5"/>
                </a:solidFill>
              </a:rPr>
              <a:t>300円</a:t>
            </a:r>
            <a:r>
              <a:t>！</a:t>
            </a:r>
          </a:p>
        </p:txBody>
      </p:sp>
      <p:sp>
        <p:nvSpPr>
          <p:cNvPr id="265" name="矢印"/>
          <p:cNvSpPr/>
          <p:nvPr/>
        </p:nvSpPr>
        <p:spPr>
          <a:xfrm rot="16200000">
            <a:off x="4909641" y="4862587"/>
            <a:ext cx="2872252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1 LED1:WAIT10…"/>
          <p:cNvSpPr txBox="1"/>
          <p:nvPr/>
        </p:nvSpPr>
        <p:spPr>
          <a:xfrm>
            <a:off x="1762125" y="3036225"/>
            <a:ext cx="1273175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 LED1:WAIT10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 LED0:WAIT</a:t>
            </a:r>
            <a:r>
              <a:rPr>
                <a:solidFill>
                  <a:schemeClr val="accent5"/>
                </a:solidFill>
              </a:rPr>
              <a:t>30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 GOTO1</a:t>
            </a:r>
          </a:p>
        </p:txBody>
      </p:sp>
      <p:sp>
        <p:nvSpPr>
          <p:cNvPr id="707" name="かんたんに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かんたんに？</a:t>
            </a:r>
          </a:p>
        </p:txBody>
      </p:sp>
      <p:sp>
        <p:nvSpPr>
          <p:cNvPr id="708" name="カーソルキーとバックスペースでかいぞう…"/>
          <p:cNvSpPr txBox="1"/>
          <p:nvPr>
            <p:ph type="title"/>
          </p:nvPr>
        </p:nvSpPr>
        <p:spPr>
          <a:xfrm>
            <a:off x="565943" y="369891"/>
            <a:ext cx="11847514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カーソルキーとバックスペースでかいぞう</a:t>
            </a:r>
          </a:p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かえたぎょうで「</a:t>
            </a:r>
            <a:r>
              <a:rPr>
                <a:solidFill>
                  <a:schemeClr val="accent5"/>
                </a:solidFill>
              </a:rPr>
              <a:t>エンター</a:t>
            </a:r>
            <a:r>
              <a:t>」をおして「</a:t>
            </a:r>
            <a:r>
              <a:rPr>
                <a:solidFill>
                  <a:schemeClr val="accent5"/>
                </a:solidFill>
              </a:rPr>
              <a:t>F5</a:t>
            </a:r>
            <a:r>
              <a:t>」</a:t>
            </a:r>
          </a:p>
        </p:txBody>
      </p:sp>
      <p:pic>
        <p:nvPicPr>
          <p:cNvPr id="70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10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11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712" name="カーソルキー"/>
          <p:cNvSpPr txBox="1"/>
          <p:nvPr/>
        </p:nvSpPr>
        <p:spPr>
          <a:xfrm>
            <a:off x="4451085" y="6360315"/>
            <a:ext cx="2564937" cy="659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67359">
              <a:defRPr sz="3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カーソルキー</a:t>
            </a:r>
          </a:p>
        </p:txBody>
      </p:sp>
      <p:sp>
        <p:nvSpPr>
          <p:cNvPr id="713" name="円形"/>
          <p:cNvSpPr/>
          <p:nvPr/>
        </p:nvSpPr>
        <p:spPr>
          <a:xfrm>
            <a:off x="4755353" y="8573426"/>
            <a:ext cx="1244866" cy="1244866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717" name="グループ"/>
          <p:cNvGrpSpPr/>
          <p:nvPr/>
        </p:nvGrpSpPr>
        <p:grpSpPr>
          <a:xfrm>
            <a:off x="10153457" y="3963344"/>
            <a:ext cx="464333" cy="482564"/>
            <a:chOff x="0" y="0"/>
            <a:chExt cx="464331" cy="482563"/>
          </a:xfrm>
        </p:grpSpPr>
        <p:sp>
          <p:nvSpPr>
            <p:cNvPr id="714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15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16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1 LED1:WAIT5…"/>
          <p:cNvSpPr txBox="1"/>
          <p:nvPr/>
        </p:nvSpPr>
        <p:spPr>
          <a:xfrm>
            <a:off x="1762125" y="3036225"/>
            <a:ext cx="12731750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 LED1:WAIT</a:t>
            </a:r>
            <a:r>
              <a:rPr>
                <a:solidFill>
                  <a:schemeClr val="accent5"/>
                </a:solidFill>
              </a:rPr>
              <a:t>5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 LED0:WAIT10</a:t>
            </a:r>
          </a:p>
          <a:p>
            <a:pPr algn="l">
              <a:lnSpc>
                <a:spcPct val="130000"/>
              </a:lnSpc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 GOTO1</a:t>
            </a:r>
          </a:p>
        </p:txBody>
      </p:sp>
      <p:sp>
        <p:nvSpPr>
          <p:cNvPr id="720" name="いろいろためそう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いろいろためそう</a:t>
            </a:r>
          </a:p>
        </p:txBody>
      </p:sp>
      <p:sp>
        <p:nvSpPr>
          <p:cNvPr id="721" name="カーソルキーとバックスペースでかいぞう…"/>
          <p:cNvSpPr txBox="1"/>
          <p:nvPr>
            <p:ph type="title"/>
          </p:nvPr>
        </p:nvSpPr>
        <p:spPr>
          <a:xfrm>
            <a:off x="565943" y="369891"/>
            <a:ext cx="11847514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カーソルキーとバックスペースでかいぞう</a:t>
            </a:r>
          </a:p>
          <a:p>
            <a:pPr defTabSz="327152">
              <a:defRPr sz="44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かえたぎょうで「</a:t>
            </a:r>
            <a:r>
              <a:rPr>
                <a:solidFill>
                  <a:schemeClr val="accent5"/>
                </a:solidFill>
              </a:rPr>
              <a:t>エンター</a:t>
            </a:r>
            <a:r>
              <a:t>」をおして「</a:t>
            </a:r>
            <a:r>
              <a:rPr>
                <a:solidFill>
                  <a:schemeClr val="accent5"/>
                </a:solidFill>
              </a:rPr>
              <a:t>F5</a:t>
            </a:r>
            <a:r>
              <a:t>」</a:t>
            </a:r>
          </a:p>
        </p:txBody>
      </p:sp>
      <p:pic>
        <p:nvPicPr>
          <p:cNvPr id="72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23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24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725" name="カーソルキー"/>
          <p:cNvSpPr txBox="1"/>
          <p:nvPr/>
        </p:nvSpPr>
        <p:spPr>
          <a:xfrm>
            <a:off x="4451085" y="6360315"/>
            <a:ext cx="2564937" cy="659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67359">
              <a:defRPr sz="3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カーソルキー</a:t>
            </a:r>
          </a:p>
        </p:txBody>
      </p:sp>
      <p:sp>
        <p:nvSpPr>
          <p:cNvPr id="726" name="円形"/>
          <p:cNvSpPr/>
          <p:nvPr/>
        </p:nvSpPr>
        <p:spPr>
          <a:xfrm>
            <a:off x="4755353" y="8573426"/>
            <a:ext cx="1244866" cy="1244866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730" name="グループ"/>
          <p:cNvGrpSpPr/>
          <p:nvPr/>
        </p:nvGrpSpPr>
        <p:grpSpPr>
          <a:xfrm>
            <a:off x="9598890" y="3125125"/>
            <a:ext cx="464333" cy="482565"/>
            <a:chOff x="0" y="0"/>
            <a:chExt cx="464331" cy="482563"/>
          </a:xfrm>
        </p:grpSpPr>
        <p:sp>
          <p:nvSpPr>
            <p:cNvPr id="727" name="四角形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28" name="線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29" name="線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AVE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SAVE</a:t>
            </a:r>
          </a:p>
        </p:txBody>
      </p:sp>
      <p:pic>
        <p:nvPicPr>
          <p:cNvPr id="73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734" name="F3、エンター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F3、エンター</a:t>
            </a:r>
          </a:p>
        </p:txBody>
      </p:sp>
      <p:sp>
        <p:nvSpPr>
          <p:cNvPr id="735" name="ほぞん（プログラムかきこみ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84886">
              <a:defRPr sz="41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ほぞん（プログラムかきこみ）</a:t>
            </a:r>
          </a:p>
        </p:txBody>
      </p:sp>
      <p:pic>
        <p:nvPicPr>
          <p:cNvPr id="736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円形"/>
          <p:cNvSpPr/>
          <p:nvPr/>
        </p:nvSpPr>
        <p:spPr>
          <a:xfrm>
            <a:off x="9792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38" name="F3"/>
          <p:cNvSpPr txBox="1"/>
          <p:nvPr/>
        </p:nvSpPr>
        <p:spPr>
          <a:xfrm>
            <a:off x="11109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F3</a:t>
            </a:r>
          </a:p>
        </p:txBody>
      </p:sp>
      <p:grpSp>
        <p:nvGrpSpPr>
          <p:cNvPr id="742" name="グループ"/>
          <p:cNvGrpSpPr/>
          <p:nvPr/>
        </p:nvGrpSpPr>
        <p:grpSpPr>
          <a:xfrm>
            <a:off x="3589728" y="4413454"/>
            <a:ext cx="891680" cy="926692"/>
            <a:chOff x="0" y="0"/>
            <a:chExt cx="891678" cy="926690"/>
          </a:xfrm>
        </p:grpSpPr>
        <p:sp>
          <p:nvSpPr>
            <p:cNvPr id="739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40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741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550" y="4987101"/>
            <a:ext cx="4197402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745" name="四角形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46" name="角丸四角形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47" name="四角形"/>
          <p:cNvSpPr/>
          <p:nvPr/>
        </p:nvSpPr>
        <p:spPr>
          <a:xfrm rot="16200000">
            <a:off x="7406706" y="5820792"/>
            <a:ext cx="515681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48" name="角丸四角形"/>
          <p:cNvSpPr/>
          <p:nvPr/>
        </p:nvSpPr>
        <p:spPr>
          <a:xfrm rot="16200000">
            <a:off x="7832935" y="5401641"/>
            <a:ext cx="783035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81" name="接続の線"/>
          <p:cNvSpPr/>
          <p:nvPr/>
        </p:nvSpPr>
        <p:spPr>
          <a:xfrm>
            <a:off x="7829313" y="4587958"/>
            <a:ext cx="1889831" cy="13395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041" h="21600" fill="norm" stroke="1" extrusionOk="0">
                <a:moveTo>
                  <a:pt x="0" y="21600"/>
                </a:moveTo>
                <a:cubicBezTo>
                  <a:pt x="17674" y="18978"/>
                  <a:pt x="21600" y="11778"/>
                  <a:pt x="11777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75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IchigoJamのスイッチ、オフ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IchigoJamのスイッチ、オフ</a:t>
            </a:r>
          </a:p>
        </p:txBody>
      </p:sp>
      <p:sp>
        <p:nvSpPr>
          <p:cNvPr id="752" name="線"/>
          <p:cNvSpPr/>
          <p:nvPr/>
        </p:nvSpPr>
        <p:spPr>
          <a:xfrm>
            <a:off x="6145147" y="7814733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53" name="OFF"/>
          <p:cNvSpPr txBox="1"/>
          <p:nvPr/>
        </p:nvSpPr>
        <p:spPr>
          <a:xfrm>
            <a:off x="6719213" y="7469619"/>
            <a:ext cx="93597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297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OFF</a:t>
            </a:r>
          </a:p>
        </p:txBody>
      </p:sp>
      <p:sp>
        <p:nvSpPr>
          <p:cNvPr id="782" name="接続の線"/>
          <p:cNvSpPr/>
          <p:nvPr/>
        </p:nvSpPr>
        <p:spPr>
          <a:xfrm>
            <a:off x="926340" y="2903471"/>
            <a:ext cx="2747927" cy="3099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73" h="20198" fill="norm" stroke="1" extrusionOk="0">
                <a:moveTo>
                  <a:pt x="19273" y="19952"/>
                </a:moveTo>
                <a:cubicBezTo>
                  <a:pt x="3837" y="21600"/>
                  <a:pt x="-2327" y="14949"/>
                  <a:pt x="781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55" name="四角形"/>
          <p:cNvSpPr/>
          <p:nvPr/>
        </p:nvSpPr>
        <p:spPr>
          <a:xfrm rot="5400000">
            <a:off x="3695711" y="5754994"/>
            <a:ext cx="454772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56" name="角丸四角形"/>
          <p:cNvSpPr/>
          <p:nvPr/>
        </p:nvSpPr>
        <p:spPr>
          <a:xfrm rot="5400000">
            <a:off x="2982446" y="5565352"/>
            <a:ext cx="690549" cy="927498"/>
          </a:xfrm>
          <a:prstGeom prst="roundRect">
            <a:avLst>
              <a:gd name="adj" fmla="val 20147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761" name="グループ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757" name="四角形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58" name="四角形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59" name="四角形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60" name="四角形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83" name="接続の線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84" name="接続の線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64" name="四角形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65" name="四角形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66" name="角丸四角形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67" name="角丸四角形"/>
          <p:cNvSpPr/>
          <p:nvPr/>
        </p:nvSpPr>
        <p:spPr>
          <a:xfrm rot="5400000">
            <a:off x="52096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773" name="グループ"/>
          <p:cNvGrpSpPr/>
          <p:nvPr/>
        </p:nvGrpSpPr>
        <p:grpSpPr>
          <a:xfrm>
            <a:off x="10080628" y="2078809"/>
            <a:ext cx="2633107" cy="771261"/>
            <a:chOff x="0" y="0"/>
            <a:chExt cx="2633105" cy="771260"/>
          </a:xfrm>
        </p:grpSpPr>
        <p:sp>
          <p:nvSpPr>
            <p:cNvPr id="768" name="角丸四角形"/>
            <p:cNvSpPr/>
            <p:nvPr/>
          </p:nvSpPr>
          <p:spPr>
            <a:xfrm>
              <a:off x="0" y="0"/>
              <a:ext cx="2633106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69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0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1" name="四角形"/>
            <p:cNvSpPr/>
            <p:nvPr/>
          </p:nvSpPr>
          <p:spPr>
            <a:xfrm>
              <a:off x="1692320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72" name="四角形"/>
            <p:cNvSpPr/>
            <p:nvPr/>
          </p:nvSpPr>
          <p:spPr>
            <a:xfrm>
              <a:off x="195727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74" name="角丸四角形"/>
          <p:cNvSpPr/>
          <p:nvPr/>
        </p:nvSpPr>
        <p:spPr>
          <a:xfrm>
            <a:off x="10288639" y="2209311"/>
            <a:ext cx="1094232" cy="1333233"/>
          </a:xfrm>
          <a:prstGeom prst="roundRect">
            <a:avLst>
              <a:gd name="adj" fmla="val 25953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75" name="角丸四角形"/>
          <p:cNvSpPr/>
          <p:nvPr/>
        </p:nvSpPr>
        <p:spPr>
          <a:xfrm>
            <a:off x="10444237" y="3126155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76" name="角丸四角形"/>
          <p:cNvSpPr/>
          <p:nvPr/>
        </p:nvSpPr>
        <p:spPr>
          <a:xfrm>
            <a:off x="11601122" y="2249878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77" name="角丸四角形"/>
          <p:cNvSpPr/>
          <p:nvPr/>
        </p:nvSpPr>
        <p:spPr>
          <a:xfrm>
            <a:off x="10444237" y="3164255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cxnSp>
        <p:nvCxnSpPr>
          <p:cNvPr id="778" name="接続の線"/>
          <p:cNvCxnSpPr>
            <a:stCxn id="776" idx="0"/>
            <a:endCxn id="779" idx="0"/>
          </p:cNvCxnSpPr>
          <p:nvPr/>
        </p:nvCxnSpPr>
        <p:spPr>
          <a:xfrm flipH="1">
            <a:off x="6836669" y="2775738"/>
            <a:ext cx="5155972" cy="5920363"/>
          </a:xfrm>
          <a:prstGeom prst="straightConnector1">
            <a:avLst/>
          </a:prstGeom>
          <a:ln w="177800">
            <a:solidFill>
              <a:srgbClr val="53585F"/>
            </a:solidFill>
            <a:miter lim="400000"/>
          </a:ln>
        </p:spPr>
      </p:cxnSp>
      <p:sp>
        <p:nvSpPr>
          <p:cNvPr id="779" name="角丸四角形"/>
          <p:cNvSpPr/>
          <p:nvPr/>
        </p:nvSpPr>
        <p:spPr>
          <a:xfrm rot="5400000">
            <a:off x="6568223" y="8033815"/>
            <a:ext cx="536892" cy="132457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85" name="接続の線"/>
          <p:cNvSpPr/>
          <p:nvPr/>
        </p:nvSpPr>
        <p:spPr>
          <a:xfrm>
            <a:off x="7757142" y="4062722"/>
            <a:ext cx="3065913" cy="2626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65" fill="norm" stroke="1" extrusionOk="0">
                <a:moveTo>
                  <a:pt x="0" y="19470"/>
                </a:moveTo>
                <a:cubicBezTo>
                  <a:pt x="14257" y="21600"/>
                  <a:pt x="21457" y="15110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550" y="4987101"/>
            <a:ext cx="4197402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四角形"/>
          <p:cNvSpPr/>
          <p:nvPr/>
        </p:nvSpPr>
        <p:spPr>
          <a:xfrm rot="5400000">
            <a:off x="8015156" y="5684824"/>
            <a:ext cx="454772" cy="54821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89" name="四角形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90" name="角丸四角形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91" name="角丸四角形"/>
          <p:cNvSpPr/>
          <p:nvPr/>
        </p:nvSpPr>
        <p:spPr>
          <a:xfrm rot="16200000">
            <a:off x="8575954" y="5433072"/>
            <a:ext cx="783035" cy="1051719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26" name="接続の線"/>
          <p:cNvSpPr/>
          <p:nvPr/>
        </p:nvSpPr>
        <p:spPr>
          <a:xfrm>
            <a:off x="9135370" y="4331909"/>
            <a:ext cx="1031700" cy="1466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51" h="21600" fill="norm" stroke="1" extrusionOk="0">
                <a:moveTo>
                  <a:pt x="5673" y="21600"/>
                </a:moveTo>
                <a:cubicBezTo>
                  <a:pt x="21600" y="16061"/>
                  <a:pt x="19709" y="8861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79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テレビとキーボードをぬこう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テレビとキーボードをぬこう</a:t>
            </a:r>
          </a:p>
        </p:txBody>
      </p:sp>
      <p:sp>
        <p:nvSpPr>
          <p:cNvPr id="827" name="接続の線"/>
          <p:cNvSpPr/>
          <p:nvPr/>
        </p:nvSpPr>
        <p:spPr>
          <a:xfrm>
            <a:off x="955154" y="2903471"/>
            <a:ext cx="1123928" cy="3056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82" h="21600" fill="norm" stroke="1" extrusionOk="0">
                <a:moveTo>
                  <a:pt x="18682" y="21600"/>
                </a:moveTo>
                <a:cubicBezTo>
                  <a:pt x="2852" y="20681"/>
                  <a:pt x="-2918" y="13481"/>
                  <a:pt x="137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796" name="四角形"/>
          <p:cNvSpPr/>
          <p:nvPr/>
        </p:nvSpPr>
        <p:spPr>
          <a:xfrm rot="5400000">
            <a:off x="3037389" y="5684824"/>
            <a:ext cx="454772" cy="54821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97" name="角丸四角形"/>
          <p:cNvSpPr/>
          <p:nvPr/>
        </p:nvSpPr>
        <p:spPr>
          <a:xfrm rot="5400000">
            <a:off x="2197555" y="5495183"/>
            <a:ext cx="690549" cy="927497"/>
          </a:xfrm>
          <a:prstGeom prst="roundRect">
            <a:avLst>
              <a:gd name="adj" fmla="val 20147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802" name="グループ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798" name="四角形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99" name="四角形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0" name="四角形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01" name="四角形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28" name="接続の線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29" name="接続の線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05" name="四角形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06" name="四角形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07" name="角丸四角形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08" name="角丸四角形"/>
          <p:cNvSpPr/>
          <p:nvPr/>
        </p:nvSpPr>
        <p:spPr>
          <a:xfrm rot="5400000">
            <a:off x="52096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814" name="グループ"/>
          <p:cNvGrpSpPr/>
          <p:nvPr/>
        </p:nvGrpSpPr>
        <p:grpSpPr>
          <a:xfrm>
            <a:off x="10080628" y="2078809"/>
            <a:ext cx="2633107" cy="771261"/>
            <a:chOff x="0" y="0"/>
            <a:chExt cx="2633105" cy="771260"/>
          </a:xfrm>
        </p:grpSpPr>
        <p:sp>
          <p:nvSpPr>
            <p:cNvPr id="809" name="角丸四角形"/>
            <p:cNvSpPr/>
            <p:nvPr/>
          </p:nvSpPr>
          <p:spPr>
            <a:xfrm>
              <a:off x="0" y="0"/>
              <a:ext cx="2633106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0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1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2" name="四角形"/>
            <p:cNvSpPr/>
            <p:nvPr/>
          </p:nvSpPr>
          <p:spPr>
            <a:xfrm>
              <a:off x="1692320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13" name="四角形"/>
            <p:cNvSpPr/>
            <p:nvPr/>
          </p:nvSpPr>
          <p:spPr>
            <a:xfrm>
              <a:off x="195727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15" name="角丸四角形"/>
          <p:cNvSpPr/>
          <p:nvPr/>
        </p:nvSpPr>
        <p:spPr>
          <a:xfrm>
            <a:off x="10288639" y="2209311"/>
            <a:ext cx="1094232" cy="1333233"/>
          </a:xfrm>
          <a:prstGeom prst="roundRect">
            <a:avLst>
              <a:gd name="adj" fmla="val 25953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16" name="角丸四角形"/>
          <p:cNvSpPr/>
          <p:nvPr/>
        </p:nvSpPr>
        <p:spPr>
          <a:xfrm>
            <a:off x="10444237" y="3126155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17" name="角丸四角形"/>
          <p:cNvSpPr/>
          <p:nvPr/>
        </p:nvSpPr>
        <p:spPr>
          <a:xfrm>
            <a:off x="11601122" y="2249878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18" name="角丸四角形"/>
          <p:cNvSpPr/>
          <p:nvPr/>
        </p:nvSpPr>
        <p:spPr>
          <a:xfrm>
            <a:off x="10444237" y="3164255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cxnSp>
        <p:nvCxnSpPr>
          <p:cNvPr id="819" name="接続の線"/>
          <p:cNvCxnSpPr>
            <a:stCxn id="817" idx="0"/>
            <a:endCxn id="820" idx="0"/>
          </p:cNvCxnSpPr>
          <p:nvPr/>
        </p:nvCxnSpPr>
        <p:spPr>
          <a:xfrm flipH="1">
            <a:off x="6836669" y="2775738"/>
            <a:ext cx="5155972" cy="5920363"/>
          </a:xfrm>
          <a:prstGeom prst="straightConnector1">
            <a:avLst/>
          </a:prstGeom>
          <a:ln w="177800">
            <a:solidFill>
              <a:srgbClr val="53585F"/>
            </a:solidFill>
            <a:miter lim="400000"/>
          </a:ln>
        </p:spPr>
      </p:cxnSp>
      <p:sp>
        <p:nvSpPr>
          <p:cNvPr id="820" name="角丸四角形"/>
          <p:cNvSpPr/>
          <p:nvPr/>
        </p:nvSpPr>
        <p:spPr>
          <a:xfrm rot="5400000">
            <a:off x="6568223" y="8033815"/>
            <a:ext cx="536892" cy="132457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0" name="接続の線"/>
          <p:cNvSpPr/>
          <p:nvPr/>
        </p:nvSpPr>
        <p:spPr>
          <a:xfrm>
            <a:off x="7757142" y="4062722"/>
            <a:ext cx="3065913" cy="2626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65" fill="norm" stroke="1" extrusionOk="0">
                <a:moveTo>
                  <a:pt x="0" y="19470"/>
                </a:moveTo>
                <a:cubicBezTo>
                  <a:pt x="14257" y="21600"/>
                  <a:pt x="21457" y="15110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822" name="①"/>
          <p:cNvSpPr txBox="1"/>
          <p:nvPr/>
        </p:nvSpPr>
        <p:spPr>
          <a:xfrm>
            <a:off x="2880783" y="638561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823" name="②"/>
          <p:cNvSpPr txBox="1"/>
          <p:nvPr/>
        </p:nvSpPr>
        <p:spPr>
          <a:xfrm>
            <a:off x="7730239" y="486820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824" name="線"/>
          <p:cNvSpPr/>
          <p:nvPr/>
        </p:nvSpPr>
        <p:spPr>
          <a:xfrm>
            <a:off x="8316847" y="514760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25" name="線"/>
          <p:cNvSpPr/>
          <p:nvPr/>
        </p:nvSpPr>
        <p:spPr>
          <a:xfrm flipH="1">
            <a:off x="3429132" y="666501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666" y="3869245"/>
            <a:ext cx="4197402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833" name="四角形"/>
          <p:cNvSpPr/>
          <p:nvPr/>
        </p:nvSpPr>
        <p:spPr>
          <a:xfrm rot="16200000">
            <a:off x="7561645" y="5418775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4" name="角丸四角形"/>
          <p:cNvSpPr/>
          <p:nvPr/>
        </p:nvSpPr>
        <p:spPr>
          <a:xfrm rot="16200000">
            <a:off x="7813203" y="5253115"/>
            <a:ext cx="405574" cy="544739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5" name="ボタンをおしながらスイッチオン！"/>
          <p:cNvSpPr txBox="1"/>
          <p:nvPr/>
        </p:nvSpPr>
        <p:spPr>
          <a:xfrm>
            <a:off x="864857" y="292503"/>
            <a:ext cx="11275086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ボタンをおしながらスイッチオン！</a:t>
            </a:r>
          </a:p>
        </p:txBody>
      </p:sp>
      <p:sp>
        <p:nvSpPr>
          <p:cNvPr id="836" name="線"/>
          <p:cNvSpPr/>
          <p:nvPr/>
        </p:nvSpPr>
        <p:spPr>
          <a:xfrm flipH="1">
            <a:off x="6570047" y="6757971"/>
            <a:ext cx="783035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7" name="スイッチON"/>
          <p:cNvSpPr txBox="1"/>
          <p:nvPr/>
        </p:nvSpPr>
        <p:spPr>
          <a:xfrm>
            <a:off x="5718942" y="6878525"/>
            <a:ext cx="2962860" cy="105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3959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スイッチON</a:t>
            </a:r>
          </a:p>
        </p:txBody>
      </p:sp>
      <p:sp>
        <p:nvSpPr>
          <p:cNvPr id="838" name="線"/>
          <p:cNvSpPr/>
          <p:nvPr/>
        </p:nvSpPr>
        <p:spPr>
          <a:xfrm>
            <a:off x="3240881" y="5415418"/>
            <a:ext cx="1051720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39" name="ボタンを…"/>
          <p:cNvSpPr txBox="1"/>
          <p:nvPr/>
        </p:nvSpPr>
        <p:spPr>
          <a:xfrm>
            <a:off x="428420" y="4530421"/>
            <a:ext cx="2826824" cy="1893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ボタンを</a:t>
            </a:r>
          </a:p>
          <a:p>
            <a: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おしながら</a:t>
            </a:r>
          </a:p>
        </p:txBody>
      </p:sp>
      <p:sp>
        <p:nvSpPr>
          <p:cNvPr id="840" name="①"/>
          <p:cNvSpPr txBox="1"/>
          <p:nvPr/>
        </p:nvSpPr>
        <p:spPr>
          <a:xfrm>
            <a:off x="231677" y="4818069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841" name="②"/>
          <p:cNvSpPr txBox="1"/>
          <p:nvPr/>
        </p:nvSpPr>
        <p:spPr>
          <a:xfrm>
            <a:off x="5097106" y="7163084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842" name="ボタンをはなして…"/>
          <p:cNvSpPr txBox="1"/>
          <p:nvPr/>
        </p:nvSpPr>
        <p:spPr>
          <a:xfrm>
            <a:off x="800669" y="7767524"/>
            <a:ext cx="4082047" cy="176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66674">
              <a:defRPr sz="3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ボタンをはなして</a:t>
            </a:r>
          </a:p>
          <a:p>
            <a:pPr defTabSz="566674">
              <a:defRPr sz="3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LEDをみる</a:t>
            </a:r>
          </a:p>
        </p:txBody>
      </p:sp>
      <p:sp>
        <p:nvSpPr>
          <p:cNvPr id="843" name="③"/>
          <p:cNvSpPr txBox="1"/>
          <p:nvPr/>
        </p:nvSpPr>
        <p:spPr>
          <a:xfrm>
            <a:off x="231677" y="7995478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③</a:t>
            </a:r>
          </a:p>
        </p:txBody>
      </p:sp>
      <p:grpSp>
        <p:nvGrpSpPr>
          <p:cNvPr id="849" name="グループ"/>
          <p:cNvGrpSpPr/>
          <p:nvPr/>
        </p:nvGrpSpPr>
        <p:grpSpPr>
          <a:xfrm>
            <a:off x="10080628" y="2078809"/>
            <a:ext cx="2633107" cy="771261"/>
            <a:chOff x="0" y="0"/>
            <a:chExt cx="2633105" cy="771260"/>
          </a:xfrm>
        </p:grpSpPr>
        <p:sp>
          <p:nvSpPr>
            <p:cNvPr id="844" name="角丸四角形"/>
            <p:cNvSpPr/>
            <p:nvPr/>
          </p:nvSpPr>
          <p:spPr>
            <a:xfrm>
              <a:off x="0" y="0"/>
              <a:ext cx="2633106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45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46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47" name="四角形"/>
            <p:cNvSpPr/>
            <p:nvPr/>
          </p:nvSpPr>
          <p:spPr>
            <a:xfrm>
              <a:off x="1692320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48" name="四角形"/>
            <p:cNvSpPr/>
            <p:nvPr/>
          </p:nvSpPr>
          <p:spPr>
            <a:xfrm>
              <a:off x="195727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50" name="角丸四角形"/>
          <p:cNvSpPr/>
          <p:nvPr/>
        </p:nvSpPr>
        <p:spPr>
          <a:xfrm>
            <a:off x="10288639" y="2209311"/>
            <a:ext cx="1094232" cy="1333233"/>
          </a:xfrm>
          <a:prstGeom prst="roundRect">
            <a:avLst>
              <a:gd name="adj" fmla="val 25953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51" name="角丸四角形"/>
          <p:cNvSpPr/>
          <p:nvPr/>
        </p:nvSpPr>
        <p:spPr>
          <a:xfrm>
            <a:off x="10444237" y="3126155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52" name="角丸四角形"/>
          <p:cNvSpPr/>
          <p:nvPr/>
        </p:nvSpPr>
        <p:spPr>
          <a:xfrm>
            <a:off x="11601122" y="2249878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53" name="角丸四角形"/>
          <p:cNvSpPr/>
          <p:nvPr/>
        </p:nvSpPr>
        <p:spPr>
          <a:xfrm>
            <a:off x="10444237" y="3164255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cxnSp>
        <p:nvCxnSpPr>
          <p:cNvPr id="854" name="接続の線"/>
          <p:cNvCxnSpPr>
            <a:stCxn id="852" idx="0"/>
            <a:endCxn id="855" idx="0"/>
          </p:cNvCxnSpPr>
          <p:nvPr/>
        </p:nvCxnSpPr>
        <p:spPr>
          <a:xfrm flipH="1">
            <a:off x="5888402" y="2775738"/>
            <a:ext cx="6104239" cy="7969296"/>
          </a:xfrm>
          <a:prstGeom prst="straightConnector1">
            <a:avLst/>
          </a:prstGeom>
          <a:ln w="177800">
            <a:solidFill>
              <a:srgbClr val="53585F"/>
            </a:solidFill>
            <a:miter lim="400000"/>
          </a:ln>
        </p:spPr>
      </p:cxnSp>
      <p:sp>
        <p:nvSpPr>
          <p:cNvPr id="855" name="角丸四角形"/>
          <p:cNvSpPr/>
          <p:nvPr/>
        </p:nvSpPr>
        <p:spPr>
          <a:xfrm rot="5400000">
            <a:off x="5619957" y="10082748"/>
            <a:ext cx="536892" cy="1324572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857" name="接続の線"/>
          <p:cNvSpPr/>
          <p:nvPr/>
        </p:nvSpPr>
        <p:spPr>
          <a:xfrm>
            <a:off x="8288442" y="4062722"/>
            <a:ext cx="2535001" cy="1473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5" h="21157" fill="norm" stroke="1" extrusionOk="0">
                <a:moveTo>
                  <a:pt x="0" y="21135"/>
                </a:moveTo>
                <a:cubicBezTo>
                  <a:pt x="14460" y="21600"/>
                  <a:pt x="21600" y="14555"/>
                  <a:pt x="21421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エルチカロボット…"/>
          <p:cNvSpPr txBox="1"/>
          <p:nvPr>
            <p:ph type="title"/>
          </p:nvPr>
        </p:nvSpPr>
        <p:spPr>
          <a:xfrm>
            <a:off x="132159" y="2178050"/>
            <a:ext cx="12740482" cy="3092450"/>
          </a:xfrm>
          <a:prstGeom prst="rect">
            <a:avLst/>
          </a:prstGeom>
        </p:spPr>
        <p:txBody>
          <a:bodyPr/>
          <a:lstStyle/>
          <a:p>
            <a:pPr/>
            <a:r>
              <a:t>エルチカロボット</a:t>
            </a:r>
          </a:p>
          <a:p>
            <a:pPr/>
            <a:r>
              <a:t>できた！</a:t>
            </a:r>
          </a:p>
        </p:txBody>
      </p:sp>
      <p:pic>
        <p:nvPicPr>
          <p:cNvPr id="86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*"/>
          <p:cNvSpPr txBox="1"/>
          <p:nvPr/>
        </p:nvSpPr>
        <p:spPr>
          <a:xfrm>
            <a:off x="7233708" y="5994400"/>
            <a:ext cx="106045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C8424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グループ"/>
          <p:cNvGrpSpPr/>
          <p:nvPr/>
        </p:nvGrpSpPr>
        <p:grpSpPr>
          <a:xfrm>
            <a:off x="2884602" y="1972782"/>
            <a:ext cx="7235596" cy="7235595"/>
            <a:chOff x="0" y="0"/>
            <a:chExt cx="7235594" cy="7235594"/>
          </a:xfrm>
        </p:grpSpPr>
        <p:pic>
          <p:nvPicPr>
            <p:cNvPr id="863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235595" cy="7235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868" name="グループ"/>
            <p:cNvGrpSpPr/>
            <p:nvPr/>
          </p:nvGrpSpPr>
          <p:grpSpPr>
            <a:xfrm>
              <a:off x="812184" y="2198196"/>
              <a:ext cx="3385475" cy="1497388"/>
              <a:chOff x="0" y="0"/>
              <a:chExt cx="3385473" cy="1497387"/>
            </a:xfrm>
          </p:grpSpPr>
          <p:sp>
            <p:nvSpPr>
              <p:cNvPr id="864" name="円形"/>
              <p:cNvSpPr/>
              <p:nvPr/>
            </p:nvSpPr>
            <p:spPr>
              <a:xfrm>
                <a:off x="0" y="0"/>
                <a:ext cx="1497388" cy="1497388"/>
              </a:xfrm>
              <a:prstGeom prst="ellipse">
                <a:avLst/>
              </a:prstGeom>
              <a:solidFill>
                <a:srgbClr val="FFFFFF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65" name="円形"/>
              <p:cNvSpPr/>
              <p:nvPr/>
            </p:nvSpPr>
            <p:spPr>
              <a:xfrm>
                <a:off x="586933" y="477836"/>
                <a:ext cx="541715" cy="541715"/>
              </a:xfrm>
              <a:prstGeom prst="ellipse">
                <a:avLst/>
              </a:prstGeom>
              <a:solidFill>
                <a:srgbClr val="000000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66" name="円形"/>
              <p:cNvSpPr/>
              <p:nvPr/>
            </p:nvSpPr>
            <p:spPr>
              <a:xfrm>
                <a:off x="1888086" y="0"/>
                <a:ext cx="1497388" cy="1497388"/>
              </a:xfrm>
              <a:prstGeom prst="ellipse">
                <a:avLst/>
              </a:prstGeom>
              <a:solidFill>
                <a:srgbClr val="FFFFFF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867" name="円形"/>
              <p:cNvSpPr/>
              <p:nvPr/>
            </p:nvSpPr>
            <p:spPr>
              <a:xfrm>
                <a:off x="2206303" y="477836"/>
                <a:ext cx="541716" cy="541715"/>
              </a:xfrm>
              <a:prstGeom prst="ellipse">
                <a:avLst/>
              </a:prstGeom>
              <a:solidFill>
                <a:srgbClr val="000000"/>
              </a:solidFill>
              <a:ln w="1270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</a:p>
            </p:txBody>
          </p:sp>
        </p:grpSp>
      </p:grpSp>
      <p:sp>
        <p:nvSpPr>
          <p:cNvPr id="870" name="パナソニック洗濯機"/>
          <p:cNvSpPr txBox="1"/>
          <p:nvPr/>
        </p:nvSpPr>
        <p:spPr>
          <a:xfrm>
            <a:off x="8401050" y="9067800"/>
            <a:ext cx="42291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パナソニック洗濯機</a:t>
            </a:r>
          </a:p>
        </p:txBody>
      </p:sp>
      <p:sp>
        <p:nvSpPr>
          <p:cNvPr id="871" name="みのまわりのロボット"/>
          <p:cNvSpPr txBox="1"/>
          <p:nvPr>
            <p:ph type="title"/>
          </p:nvPr>
        </p:nvSpPr>
        <p:spPr>
          <a:xfrm>
            <a:off x="132159" y="-55034"/>
            <a:ext cx="12740482" cy="1794405"/>
          </a:xfrm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みのまわりのロボット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ぜんぶ、だれかが…"/>
          <p:cNvSpPr txBox="1"/>
          <p:nvPr/>
        </p:nvSpPr>
        <p:spPr>
          <a:xfrm>
            <a:off x="-1" y="5604933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ぜんぶ、だれかが</a:t>
            </a:r>
          </a:p>
          <a:p>
            <a: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プログラミングしたもの</a:t>
            </a:r>
          </a:p>
        </p:txBody>
      </p:sp>
      <p:pic>
        <p:nvPicPr>
          <p:cNvPr id="87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4100" y="1488107"/>
            <a:ext cx="3276600" cy="2895601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画像、AliExpress"/>
          <p:cNvSpPr txBox="1"/>
          <p:nvPr/>
        </p:nvSpPr>
        <p:spPr>
          <a:xfrm>
            <a:off x="10050906" y="9133661"/>
            <a:ext cx="246846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画像、AliExpress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15292" r="0" b="39131"/>
          <a:stretch>
            <a:fillRect/>
          </a:stretch>
        </p:blipFill>
        <p:spPr>
          <a:xfrm>
            <a:off x="0" y="1598859"/>
            <a:ext cx="13004800" cy="4304410"/>
          </a:xfrm>
          <a:prstGeom prst="rect">
            <a:avLst/>
          </a:prstGeom>
          <a:ln w="12700">
            <a:miter lim="400000"/>
          </a:ln>
        </p:spPr>
      </p:pic>
      <p:sp>
        <p:nvSpPr>
          <p:cNvPr id="878" name="サーボをうごかす"/>
          <p:cNvSpPr txBox="1"/>
          <p:nvPr/>
        </p:nvSpPr>
        <p:spPr>
          <a:xfrm>
            <a:off x="132258" y="-30196"/>
            <a:ext cx="12740284" cy="1609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サーボをうごかす</a:t>
            </a:r>
          </a:p>
        </p:txBody>
      </p:sp>
      <p:sp>
        <p:nvSpPr>
          <p:cNvPr id="879" name="10 PWM 2,80:WAIT30…"/>
          <p:cNvSpPr txBox="1"/>
          <p:nvPr>
            <p:ph type="title"/>
          </p:nvPr>
        </p:nvSpPr>
        <p:spPr>
          <a:xfrm>
            <a:off x="375278" y="5360491"/>
            <a:ext cx="12254244" cy="4857685"/>
          </a:xfrm>
          <a:prstGeom prst="rect">
            <a:avLst/>
          </a:prstGeom>
        </p:spPr>
        <p:txBody>
          <a:bodyPr/>
          <a:lstStyle/>
          <a:p>
            <a:pPr algn="l"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PWM 2,</a:t>
            </a:r>
            <a:r>
              <a:rPr>
                <a:solidFill>
                  <a:schemeClr val="accent5"/>
                </a:solidFill>
              </a:rPr>
              <a:t>80</a:t>
            </a:r>
            <a:r>
              <a:t>:WAIT30</a:t>
            </a:r>
          </a:p>
          <a:p>
            <a:pPr algn="l"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PWM 2,70:WAIT10</a:t>
            </a:r>
          </a:p>
          <a:p>
            <a:pPr algn="l"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GOTO10</a:t>
            </a:r>
          </a:p>
          <a:p>
            <a:pPr algn="l">
              <a:defRPr sz="5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RUN</a:t>
            </a:r>
          </a:p>
        </p:txBody>
      </p:sp>
      <p:sp>
        <p:nvSpPr>
          <p:cNvPr id="880" name="ちゅうい！…"/>
          <p:cNvSpPr txBox="1"/>
          <p:nvPr/>
        </p:nvSpPr>
        <p:spPr>
          <a:xfrm>
            <a:off x="9246700" y="4881033"/>
            <a:ext cx="3113533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ちゅうい！</a:t>
            </a:r>
          </a:p>
          <a:p>
            <a:pPr>
              <a:defRPr>
                <a:solidFill>
                  <a:schemeClr val="accent5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70〜200まで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コンピューターと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コンピューターと</a:t>
            </a:r>
          </a:p>
          <a:p>
            <a:pPr/>
            <a:r>
              <a:t>はなそう</a:t>
            </a:r>
          </a:p>
        </p:txBody>
      </p:sp>
      <p:pic>
        <p:nvPicPr>
          <p:cNvPr id="26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NEW…"/>
          <p:cNvSpPr txBox="1"/>
          <p:nvPr/>
        </p:nvSpPr>
        <p:spPr>
          <a:xfrm>
            <a:off x="445558" y="6673067"/>
            <a:ext cx="12731751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NEW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A=ANA():?A:WAIT10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GOTO10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RUN</a:t>
            </a:r>
          </a:p>
        </p:txBody>
      </p:sp>
      <p:sp>
        <p:nvSpPr>
          <p:cNvPr id="883" name="ひかりセンサーをつなごう"/>
          <p:cNvSpPr txBox="1"/>
          <p:nvPr>
            <p:ph type="title"/>
          </p:nvPr>
        </p:nvSpPr>
        <p:spPr>
          <a:xfrm>
            <a:off x="1270000" y="50800"/>
            <a:ext cx="10464800" cy="1101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ひかりセンサーをつなごう</a:t>
            </a:r>
          </a:p>
        </p:txBody>
      </p:sp>
      <p:pic>
        <p:nvPicPr>
          <p:cNvPr id="88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34735" t="42495" r="0" b="12570"/>
          <a:stretch>
            <a:fillRect/>
          </a:stretch>
        </p:blipFill>
        <p:spPr>
          <a:xfrm>
            <a:off x="10221554" y="1841607"/>
            <a:ext cx="11152292" cy="4649537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GND"/>
          <p:cNvSpPr txBox="1"/>
          <p:nvPr/>
        </p:nvSpPr>
        <p:spPr>
          <a:xfrm>
            <a:off x="9204054" y="2810411"/>
            <a:ext cx="101955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GND</a:t>
            </a:r>
          </a:p>
        </p:txBody>
      </p:sp>
      <p:sp>
        <p:nvSpPr>
          <p:cNvPr id="886" name="BTN"/>
          <p:cNvSpPr txBox="1"/>
          <p:nvPr/>
        </p:nvSpPr>
        <p:spPr>
          <a:xfrm>
            <a:off x="9231296" y="5180793"/>
            <a:ext cx="965074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BTN</a:t>
            </a:r>
          </a:p>
        </p:txBody>
      </p:sp>
      <p:sp>
        <p:nvSpPr>
          <p:cNvPr id="887" name="CN4"/>
          <p:cNvSpPr txBox="1"/>
          <p:nvPr/>
        </p:nvSpPr>
        <p:spPr>
          <a:xfrm>
            <a:off x="10383297" y="1365792"/>
            <a:ext cx="9898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888" name="CdS 30円"/>
          <p:cNvSpPr txBox="1"/>
          <p:nvPr/>
        </p:nvSpPr>
        <p:spPr>
          <a:xfrm>
            <a:off x="639617" y="1693617"/>
            <a:ext cx="1552348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CdS 30円</a:t>
            </a:r>
          </a:p>
        </p:txBody>
      </p:sp>
      <p:grpSp>
        <p:nvGrpSpPr>
          <p:cNvPr id="894" name="グループ"/>
          <p:cNvGrpSpPr/>
          <p:nvPr/>
        </p:nvGrpSpPr>
        <p:grpSpPr>
          <a:xfrm>
            <a:off x="933621" y="2641771"/>
            <a:ext cx="964341" cy="2748197"/>
            <a:chOff x="0" y="0"/>
            <a:chExt cx="964340" cy="2748196"/>
          </a:xfrm>
        </p:grpSpPr>
        <p:sp>
          <p:nvSpPr>
            <p:cNvPr id="889" name="四角形"/>
            <p:cNvSpPr/>
            <p:nvPr/>
          </p:nvSpPr>
          <p:spPr>
            <a:xfrm flipH="1">
              <a:off x="631295" y="300866"/>
              <a:ext cx="116616" cy="244733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0" name="四角形"/>
            <p:cNvSpPr/>
            <p:nvPr/>
          </p:nvSpPr>
          <p:spPr>
            <a:xfrm flipH="1">
              <a:off x="140229" y="300866"/>
              <a:ext cx="116616" cy="244733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1" name="楕円"/>
            <p:cNvSpPr/>
            <p:nvPr/>
          </p:nvSpPr>
          <p:spPr>
            <a:xfrm flipH="1">
              <a:off x="0" y="0"/>
              <a:ext cx="964341" cy="482402"/>
            </a:xfrm>
            <a:prstGeom prst="ellipse">
              <a:avLst/>
            </a:prstGeom>
            <a:solidFill>
              <a:srgbClr val="DCDEE0"/>
            </a:solidFill>
            <a:ln w="508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2" name="四角形"/>
            <p:cNvSpPr/>
            <p:nvPr/>
          </p:nvSpPr>
          <p:spPr>
            <a:xfrm flipH="1">
              <a:off x="258762" y="125499"/>
              <a:ext cx="441657" cy="61715"/>
            </a:xfrm>
            <a:prstGeom prst="rect">
              <a:avLst/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893" name="四角形"/>
            <p:cNvSpPr/>
            <p:nvPr/>
          </p:nvSpPr>
          <p:spPr>
            <a:xfrm flipH="1">
              <a:off x="258762" y="252499"/>
              <a:ext cx="441657" cy="61715"/>
            </a:xfrm>
            <a:prstGeom prst="rect">
              <a:avLst/>
            </a:prstGeom>
            <a:solidFill>
              <a:schemeClr val="accent5">
                <a:hueOff val="-444211"/>
                <a:satOff val="-14915"/>
                <a:lumOff val="2285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895" name="四角形"/>
          <p:cNvSpPr/>
          <p:nvPr/>
        </p:nvSpPr>
        <p:spPr>
          <a:xfrm flipH="1" rot="16200000">
            <a:off x="6387924" y="3353978"/>
            <a:ext cx="114156" cy="1430451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96" name="四角形"/>
          <p:cNvSpPr/>
          <p:nvPr/>
        </p:nvSpPr>
        <p:spPr>
          <a:xfrm flipH="1" rot="16200000">
            <a:off x="6387924" y="3794244"/>
            <a:ext cx="114156" cy="1430452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97" name="楕円"/>
          <p:cNvSpPr/>
          <p:nvPr/>
        </p:nvSpPr>
        <p:spPr>
          <a:xfrm flipH="1" rot="16200000">
            <a:off x="5187940" y="4036666"/>
            <a:ext cx="964341" cy="482402"/>
          </a:xfrm>
          <a:prstGeom prst="ellipse">
            <a:avLst/>
          </a:prstGeom>
          <a:solidFill>
            <a:srgbClr val="DCDEE0"/>
          </a:solidFill>
          <a:ln w="508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98" name="四角形"/>
          <p:cNvSpPr/>
          <p:nvPr/>
        </p:nvSpPr>
        <p:spPr>
          <a:xfrm flipH="1" rot="16200000">
            <a:off x="5364438" y="4249589"/>
            <a:ext cx="441657" cy="61715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899" name="四角形"/>
          <p:cNvSpPr/>
          <p:nvPr/>
        </p:nvSpPr>
        <p:spPr>
          <a:xfrm flipH="1" rot="16200000">
            <a:off x="5491438" y="4249589"/>
            <a:ext cx="441657" cy="61715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00" name="四角形"/>
          <p:cNvSpPr/>
          <p:nvPr/>
        </p:nvSpPr>
        <p:spPr>
          <a:xfrm flipH="1" rot="17169377">
            <a:off x="8077010" y="3693510"/>
            <a:ext cx="115943" cy="221075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01" name="四角形"/>
          <p:cNvSpPr/>
          <p:nvPr/>
        </p:nvSpPr>
        <p:spPr>
          <a:xfrm rot="15068829">
            <a:off x="8026210" y="2603886"/>
            <a:ext cx="115943" cy="2210759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902" name="むきはないので、どちらでも…"/>
          <p:cNvSpPr txBox="1"/>
          <p:nvPr/>
        </p:nvSpPr>
        <p:spPr>
          <a:xfrm>
            <a:off x="4033599" y="5035607"/>
            <a:ext cx="405231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むきはないので、どちらでも</a:t>
            </a:r>
          </a:p>
          <a:p>
            <a:pPr>
              <a:defRPr sz="2400"/>
            </a:pPr>
            <a:r>
              <a:t>GNDとBTNへさしこむ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NEW…"/>
          <p:cNvSpPr txBox="1"/>
          <p:nvPr/>
        </p:nvSpPr>
        <p:spPr>
          <a:xfrm>
            <a:off x="445558" y="5823471"/>
            <a:ext cx="12731751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NEW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OUT8,0:OUT11,1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A=ANA(2):?A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GOTO20</a:t>
            </a:r>
          </a:p>
          <a:p>
            <a:pPr algn="l">
              <a:lnSpc>
                <a:spcPct val="12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RUN</a:t>
            </a:r>
          </a:p>
        </p:txBody>
      </p:sp>
      <p:sp>
        <p:nvSpPr>
          <p:cNvPr id="905" name="おんどセンサーをつなごう"/>
          <p:cNvSpPr txBox="1"/>
          <p:nvPr>
            <p:ph type="title"/>
          </p:nvPr>
        </p:nvSpPr>
        <p:spPr>
          <a:xfrm>
            <a:off x="1270000" y="50800"/>
            <a:ext cx="10464800" cy="1101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おんどセンサーをつなごう</a:t>
            </a:r>
          </a:p>
        </p:txBody>
      </p:sp>
      <p:pic>
        <p:nvPicPr>
          <p:cNvPr id="90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34901" t="20195" r="0" b="43509"/>
          <a:stretch>
            <a:fillRect/>
          </a:stretch>
        </p:blipFill>
        <p:spPr>
          <a:xfrm>
            <a:off x="10573847" y="2062321"/>
            <a:ext cx="11123816" cy="3755703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たいらなほうを上"/>
          <p:cNvSpPr txBox="1"/>
          <p:nvPr/>
        </p:nvSpPr>
        <p:spPr>
          <a:xfrm>
            <a:off x="3517641" y="2227959"/>
            <a:ext cx="316230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たいらなほうを上</a:t>
            </a:r>
          </a:p>
        </p:txBody>
      </p:sp>
      <p:grpSp>
        <p:nvGrpSpPr>
          <p:cNvPr id="914" name="グループ"/>
          <p:cNvGrpSpPr/>
          <p:nvPr/>
        </p:nvGrpSpPr>
        <p:grpSpPr>
          <a:xfrm>
            <a:off x="4365955" y="2959096"/>
            <a:ext cx="4890956" cy="1662666"/>
            <a:chOff x="0" y="0"/>
            <a:chExt cx="4890955" cy="1662665"/>
          </a:xfrm>
        </p:grpSpPr>
        <p:sp>
          <p:nvSpPr>
            <p:cNvPr id="908" name="四角形"/>
            <p:cNvSpPr/>
            <p:nvPr/>
          </p:nvSpPr>
          <p:spPr>
            <a:xfrm flipH="1" rot="16200000">
              <a:off x="3356545" y="-657006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09" name="楕円"/>
            <p:cNvSpPr/>
            <p:nvPr/>
          </p:nvSpPr>
          <p:spPr>
            <a:xfrm flipH="1" rot="16200000">
              <a:off x="-391187" y="391186"/>
              <a:ext cx="1565498" cy="783125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0" name="四角形"/>
            <p:cNvSpPr/>
            <p:nvPr/>
          </p:nvSpPr>
          <p:spPr>
            <a:xfrm flipH="1" rot="16200000">
              <a:off x="3356545" y="-1055601"/>
              <a:ext cx="189313" cy="287950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1" name="四角形"/>
            <p:cNvSpPr/>
            <p:nvPr/>
          </p:nvSpPr>
          <p:spPr>
            <a:xfrm flipH="1" rot="17040000">
              <a:off x="2718906" y="556641"/>
              <a:ext cx="185693" cy="1636070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2" name="四角形"/>
            <p:cNvSpPr/>
            <p:nvPr/>
          </p:nvSpPr>
          <p:spPr>
            <a:xfrm flipH="1" rot="16200000">
              <a:off x="4097065" y="861834"/>
              <a:ext cx="174601" cy="139401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3" name="四角形"/>
            <p:cNvSpPr/>
            <p:nvPr/>
          </p:nvSpPr>
          <p:spPr>
            <a:xfrm flipH="1" rot="16200000">
              <a:off x="563156" y="-118602"/>
              <a:ext cx="1565497" cy="180270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920" name="グループ"/>
          <p:cNvGrpSpPr/>
          <p:nvPr/>
        </p:nvGrpSpPr>
        <p:grpSpPr>
          <a:xfrm>
            <a:off x="895521" y="2377156"/>
            <a:ext cx="964341" cy="3012812"/>
            <a:chOff x="0" y="0"/>
            <a:chExt cx="964340" cy="3012811"/>
          </a:xfrm>
        </p:grpSpPr>
        <p:sp>
          <p:nvSpPr>
            <p:cNvPr id="915" name="四角形"/>
            <p:cNvSpPr/>
            <p:nvPr/>
          </p:nvSpPr>
          <p:spPr>
            <a:xfrm flipH="1">
              <a:off x="423862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6" name="楕円"/>
            <p:cNvSpPr/>
            <p:nvPr/>
          </p:nvSpPr>
          <p:spPr>
            <a:xfrm flipH="1">
              <a:off x="0" y="0"/>
              <a:ext cx="964341" cy="482402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7" name="四角形"/>
            <p:cNvSpPr/>
            <p:nvPr/>
          </p:nvSpPr>
          <p:spPr>
            <a:xfrm flipH="1">
              <a:off x="669395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8" name="四角形"/>
            <p:cNvSpPr/>
            <p:nvPr/>
          </p:nvSpPr>
          <p:spPr>
            <a:xfrm flipH="1">
              <a:off x="178329" y="1239044"/>
              <a:ext cx="116616" cy="1773768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19" name="四角形"/>
            <p:cNvSpPr/>
            <p:nvPr/>
          </p:nvSpPr>
          <p:spPr>
            <a:xfrm flipH="1">
              <a:off x="0" y="273844"/>
              <a:ext cx="964341" cy="111045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21" name="いちばん下、すこしまげる"/>
          <p:cNvSpPr txBox="1"/>
          <p:nvPr/>
        </p:nvSpPr>
        <p:spPr>
          <a:xfrm>
            <a:off x="3322907" y="4819789"/>
            <a:ext cx="468630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いちばん下、すこしまげる</a:t>
            </a:r>
          </a:p>
        </p:txBody>
      </p:sp>
      <p:sp>
        <p:nvSpPr>
          <p:cNvPr id="922" name="IN1"/>
          <p:cNvSpPr txBox="1"/>
          <p:nvPr/>
        </p:nvSpPr>
        <p:spPr>
          <a:xfrm>
            <a:off x="9295494" y="3125425"/>
            <a:ext cx="83667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IN1</a:t>
            </a:r>
          </a:p>
        </p:txBody>
      </p:sp>
      <p:sp>
        <p:nvSpPr>
          <p:cNvPr id="923" name="IN2"/>
          <p:cNvSpPr txBox="1"/>
          <p:nvPr/>
        </p:nvSpPr>
        <p:spPr>
          <a:xfrm>
            <a:off x="9263617" y="3549128"/>
            <a:ext cx="91935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IN2</a:t>
            </a:r>
          </a:p>
        </p:txBody>
      </p:sp>
      <p:sp>
        <p:nvSpPr>
          <p:cNvPr id="924" name="IN4"/>
          <p:cNvSpPr txBox="1"/>
          <p:nvPr/>
        </p:nvSpPr>
        <p:spPr>
          <a:xfrm>
            <a:off x="9281080" y="4340806"/>
            <a:ext cx="916306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IN4</a:t>
            </a:r>
          </a:p>
        </p:txBody>
      </p:sp>
      <p:sp>
        <p:nvSpPr>
          <p:cNvPr id="925" name="CN4"/>
          <p:cNvSpPr txBox="1"/>
          <p:nvPr/>
        </p:nvSpPr>
        <p:spPr>
          <a:xfrm>
            <a:off x="10383297" y="1365792"/>
            <a:ext cx="98983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CN4</a:t>
            </a:r>
          </a:p>
        </p:txBody>
      </p:sp>
      <p:sp>
        <p:nvSpPr>
          <p:cNvPr id="926" name="MCP9700-A/TO…"/>
          <p:cNvSpPr txBox="1"/>
          <p:nvPr/>
        </p:nvSpPr>
        <p:spPr>
          <a:xfrm>
            <a:off x="136850" y="1286143"/>
            <a:ext cx="2557882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MCP9700-A/TO</a:t>
            </a:r>
          </a:p>
          <a:p>
            <a:pPr>
              <a:defRPr sz="2400"/>
            </a:pPr>
            <a:r>
              <a:t>30円</a:t>
            </a:r>
          </a:p>
        </p:txBody>
      </p:sp>
      <p:sp>
        <p:nvSpPr>
          <p:cNvPr id="927" name="(OUT8)"/>
          <p:cNvSpPr txBox="1"/>
          <p:nvPr/>
        </p:nvSpPr>
        <p:spPr>
          <a:xfrm>
            <a:off x="9266945" y="2846351"/>
            <a:ext cx="842976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(OUT8)</a:t>
            </a:r>
          </a:p>
        </p:txBody>
      </p:sp>
      <p:sp>
        <p:nvSpPr>
          <p:cNvPr id="928" name="(OUT11)"/>
          <p:cNvSpPr txBox="1"/>
          <p:nvPr/>
        </p:nvSpPr>
        <p:spPr>
          <a:xfrm>
            <a:off x="9225593" y="4775200"/>
            <a:ext cx="976479" cy="30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(OUT11)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1377"/>
            <a:ext cx="9551810" cy="5425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4578" y="5356620"/>
            <a:ext cx="8319719" cy="4637221"/>
          </a:xfrm>
          <a:prstGeom prst="rect">
            <a:avLst/>
          </a:prstGeom>
          <a:ln w="12700">
            <a:miter lim="400000"/>
          </a:ln>
        </p:spPr>
      </p:pic>
      <p:sp>
        <p:nvSpPr>
          <p:cNvPr id="932" name="センサーで…"/>
          <p:cNvSpPr txBox="1"/>
          <p:nvPr/>
        </p:nvSpPr>
        <p:spPr>
          <a:xfrm>
            <a:off x="789516" y="6049630"/>
            <a:ext cx="331470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センサーで</a:t>
            </a:r>
          </a:p>
          <a:p>
            <a:pPr/>
            <a:r>
              <a:t>イノシシを察知</a:t>
            </a:r>
          </a:p>
          <a:p>
            <a:pPr/>
            <a:r>
              <a:t>↓</a:t>
            </a:r>
          </a:p>
          <a:p>
            <a:pPr/>
            <a:r>
              <a:t>モーター動かし</a:t>
            </a:r>
          </a:p>
          <a:p>
            <a:pPr/>
            <a:r>
              <a:t>オリを閉める</a:t>
            </a:r>
          </a:p>
        </p:txBody>
      </p:sp>
      <p:sp>
        <p:nvSpPr>
          <p:cNvPr id="933" name="NHK…"/>
          <p:cNvSpPr txBox="1"/>
          <p:nvPr/>
        </p:nvSpPr>
        <p:spPr>
          <a:xfrm>
            <a:off x="9374716" y="1343393"/>
            <a:ext cx="3771901" cy="26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NHK</a:t>
            </a:r>
          </a:p>
          <a:p>
            <a:pPr/>
            <a:r>
              <a:t>おはよう日本</a:t>
            </a:r>
          </a:p>
          <a:p>
            <a:pPr/>
            <a:r>
              <a:t>（東海北陸地区）</a:t>
            </a:r>
          </a:p>
          <a:p>
            <a:pPr/>
            <a:r>
              <a:t>2015.12.7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コンピューターは…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コンピューターは</a:t>
            </a:r>
          </a:p>
          <a:p>
            <a:pPr/>
            <a:r>
              <a:t>どこにいる？</a:t>
            </a:r>
          </a:p>
        </p:txBody>
      </p:sp>
      <p:pic>
        <p:nvPicPr>
          <p:cNvPr id="93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お家のコンピューター…"/>
          <p:cNvSpPr txBox="1"/>
          <p:nvPr>
            <p:ph type="title"/>
          </p:nvPr>
        </p:nvSpPr>
        <p:spPr>
          <a:xfrm>
            <a:off x="132258" y="1702891"/>
            <a:ext cx="12740284" cy="4857685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お家のコンピューター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さがしてみよう！</a:t>
            </a:r>
          </a:p>
        </p:txBody>
      </p:sp>
      <p:grpSp>
        <p:nvGrpSpPr>
          <p:cNvPr id="943" name="グループ"/>
          <p:cNvGrpSpPr/>
          <p:nvPr/>
        </p:nvGrpSpPr>
        <p:grpSpPr>
          <a:xfrm>
            <a:off x="4475691" y="6750050"/>
            <a:ext cx="4053418" cy="1792817"/>
            <a:chOff x="0" y="0"/>
            <a:chExt cx="4053416" cy="1792816"/>
          </a:xfrm>
        </p:grpSpPr>
        <p:sp>
          <p:nvSpPr>
            <p:cNvPr id="939" name="円形"/>
            <p:cNvSpPr/>
            <p:nvPr/>
          </p:nvSpPr>
          <p:spPr>
            <a:xfrm>
              <a:off x="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0" name="円形"/>
            <p:cNvSpPr/>
            <p:nvPr/>
          </p:nvSpPr>
          <p:spPr>
            <a:xfrm>
              <a:off x="702733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1" name="円形"/>
            <p:cNvSpPr/>
            <p:nvPr/>
          </p:nvSpPr>
          <p:spPr>
            <a:xfrm>
              <a:off x="226060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42" name="円形"/>
            <p:cNvSpPr/>
            <p:nvPr/>
          </p:nvSpPr>
          <p:spPr>
            <a:xfrm>
              <a:off x="2641600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四角形"/>
          <p:cNvSpPr/>
          <p:nvPr/>
        </p:nvSpPr>
        <p:spPr>
          <a:xfrm>
            <a:off x="-8467" y="-553707"/>
            <a:ext cx="13021735" cy="877907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94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0" t="12195" r="0" b="12195"/>
          <a:stretch>
            <a:fillRect/>
          </a:stretch>
        </p:blipFill>
        <p:spPr>
          <a:xfrm>
            <a:off x="6494671" y="4758001"/>
            <a:ext cx="6839591" cy="395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309"/>
          <a:stretch>
            <a:fillRect/>
          </a:stretch>
        </p:blipFill>
        <p:spPr>
          <a:xfrm>
            <a:off x="-560952" y="4758001"/>
            <a:ext cx="7243304" cy="3954266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テレビゲームをつくろう…"/>
          <p:cNvSpPr txBox="1"/>
          <p:nvPr>
            <p:ph type="title"/>
          </p:nvPr>
        </p:nvSpPr>
        <p:spPr>
          <a:xfrm>
            <a:off x="-66079" y="105469"/>
            <a:ext cx="13136958" cy="4344128"/>
          </a:xfrm>
          <a:prstGeom prst="rect">
            <a:avLst/>
          </a:prstGeom>
        </p:spPr>
        <p:txBody>
          <a:bodyPr/>
          <a:lstStyle/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テレビゲームをつくろう</a:t>
            </a:r>
          </a:p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 sz="5000"/>
              <a:t>with IchigoJam</a:t>
            </a:r>
          </a:p>
        </p:txBody>
      </p:sp>
      <p:pic>
        <p:nvPicPr>
          <p:cNvPr id="949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93985" y="9118346"/>
            <a:ext cx="1571060" cy="523688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http://ichigojam.net/"/>
          <p:cNvSpPr txBox="1"/>
          <p:nvPr/>
        </p:nvSpPr>
        <p:spPr>
          <a:xfrm>
            <a:off x="7044181" y="9138890"/>
            <a:ext cx="402183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http://ichigojam.net/</a:t>
            </a:r>
          </a:p>
        </p:txBody>
      </p:sp>
      <p:sp>
        <p:nvSpPr>
          <p:cNvPr id="951" name="このプレゼンテーションはオープンデータです"/>
          <p:cNvSpPr txBox="1"/>
          <p:nvPr/>
        </p:nvSpPr>
        <p:spPr>
          <a:xfrm>
            <a:off x="119295" y="9176990"/>
            <a:ext cx="64754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このプレゼンテーションはオープンデータです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550" y="4987101"/>
            <a:ext cx="4197402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スイッチOFF"/>
          <p:cNvSpPr txBox="1"/>
          <p:nvPr/>
        </p:nvSpPr>
        <p:spPr>
          <a:xfrm>
            <a:off x="5668142" y="7996125"/>
            <a:ext cx="2962860" cy="105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25779"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スイッチOFF</a:t>
            </a:r>
          </a:p>
        </p:txBody>
      </p:sp>
      <p:sp>
        <p:nvSpPr>
          <p:cNvPr id="955" name="四角形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56" name="角丸四角形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57" name="スイッチオフ"/>
          <p:cNvSpPr txBox="1"/>
          <p:nvPr/>
        </p:nvSpPr>
        <p:spPr>
          <a:xfrm>
            <a:off x="262797" y="292503"/>
            <a:ext cx="1235921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スイッチオフ</a:t>
            </a:r>
          </a:p>
        </p:txBody>
      </p:sp>
      <p:grpSp>
        <p:nvGrpSpPr>
          <p:cNvPr id="963" name="グループ"/>
          <p:cNvGrpSpPr/>
          <p:nvPr/>
        </p:nvGrpSpPr>
        <p:grpSpPr>
          <a:xfrm>
            <a:off x="10080628" y="2078809"/>
            <a:ext cx="2633107" cy="771261"/>
            <a:chOff x="0" y="0"/>
            <a:chExt cx="2633105" cy="771260"/>
          </a:xfrm>
        </p:grpSpPr>
        <p:sp>
          <p:nvSpPr>
            <p:cNvPr id="958" name="角丸四角形"/>
            <p:cNvSpPr/>
            <p:nvPr/>
          </p:nvSpPr>
          <p:spPr>
            <a:xfrm>
              <a:off x="0" y="0"/>
              <a:ext cx="2633106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59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60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61" name="四角形"/>
            <p:cNvSpPr/>
            <p:nvPr/>
          </p:nvSpPr>
          <p:spPr>
            <a:xfrm>
              <a:off x="1692320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62" name="四角形"/>
            <p:cNvSpPr/>
            <p:nvPr/>
          </p:nvSpPr>
          <p:spPr>
            <a:xfrm>
              <a:off x="195727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64" name="角丸四角形"/>
          <p:cNvSpPr/>
          <p:nvPr/>
        </p:nvSpPr>
        <p:spPr>
          <a:xfrm>
            <a:off x="10288639" y="2209311"/>
            <a:ext cx="1094232" cy="1333233"/>
          </a:xfrm>
          <a:prstGeom prst="roundRect">
            <a:avLst>
              <a:gd name="adj" fmla="val 25953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5" name="角丸四角形"/>
          <p:cNvSpPr/>
          <p:nvPr/>
        </p:nvSpPr>
        <p:spPr>
          <a:xfrm>
            <a:off x="10444237" y="3126155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6" name="角丸四角形"/>
          <p:cNvSpPr/>
          <p:nvPr/>
        </p:nvSpPr>
        <p:spPr>
          <a:xfrm>
            <a:off x="11601122" y="2249878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67" name="角丸四角形"/>
          <p:cNvSpPr/>
          <p:nvPr/>
        </p:nvSpPr>
        <p:spPr>
          <a:xfrm>
            <a:off x="10444237" y="3164255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1" name="接続の線"/>
          <p:cNvSpPr/>
          <p:nvPr/>
        </p:nvSpPr>
        <p:spPr>
          <a:xfrm>
            <a:off x="6170547" y="3301648"/>
            <a:ext cx="5838565" cy="7192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0" h="21600" fill="norm" stroke="1" extrusionOk="0">
                <a:moveTo>
                  <a:pt x="21448" y="0"/>
                </a:moveTo>
                <a:cubicBezTo>
                  <a:pt x="21600" y="12275"/>
                  <a:pt x="14451" y="19475"/>
                  <a:pt x="0" y="2160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72" name="接続の線"/>
          <p:cNvSpPr/>
          <p:nvPr/>
        </p:nvSpPr>
        <p:spPr>
          <a:xfrm>
            <a:off x="7757142" y="4062722"/>
            <a:ext cx="3065913" cy="2626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65" fill="norm" stroke="1" extrusionOk="0">
                <a:moveTo>
                  <a:pt x="0" y="19470"/>
                </a:moveTo>
                <a:cubicBezTo>
                  <a:pt x="14257" y="21600"/>
                  <a:pt x="21457" y="15110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70" name="線"/>
          <p:cNvSpPr/>
          <p:nvPr/>
        </p:nvSpPr>
        <p:spPr>
          <a:xfrm>
            <a:off x="6591081" y="7850171"/>
            <a:ext cx="929615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0550" y="4987101"/>
            <a:ext cx="4197402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四角形"/>
          <p:cNvSpPr/>
          <p:nvPr/>
        </p:nvSpPr>
        <p:spPr>
          <a:xfrm rot="5400000">
            <a:off x="8015156" y="5684824"/>
            <a:ext cx="454772" cy="54821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6" name="四角形"/>
          <p:cNvSpPr/>
          <p:nvPr/>
        </p:nvSpPr>
        <p:spPr>
          <a:xfrm rot="16200000">
            <a:off x="7561645" y="6530570"/>
            <a:ext cx="267097" cy="213418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7" name="角丸四角形"/>
          <p:cNvSpPr/>
          <p:nvPr/>
        </p:nvSpPr>
        <p:spPr>
          <a:xfrm rot="16200000">
            <a:off x="7813203" y="6364910"/>
            <a:ext cx="405574" cy="544738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78" name="角丸四角形"/>
          <p:cNvSpPr/>
          <p:nvPr/>
        </p:nvSpPr>
        <p:spPr>
          <a:xfrm rot="16200000">
            <a:off x="8575954" y="5433072"/>
            <a:ext cx="783035" cy="1051719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13" name="接続の線"/>
          <p:cNvSpPr/>
          <p:nvPr/>
        </p:nvSpPr>
        <p:spPr>
          <a:xfrm>
            <a:off x="9135370" y="4331909"/>
            <a:ext cx="1031700" cy="1466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351" h="21600" fill="norm" stroke="1" extrusionOk="0">
                <a:moveTo>
                  <a:pt x="5673" y="21600"/>
                </a:moveTo>
                <a:cubicBezTo>
                  <a:pt x="21600" y="16061"/>
                  <a:pt x="19709" y="8861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98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テレビとキーボードをつないで、スイッチオン"/>
          <p:cNvSpPr txBox="1"/>
          <p:nvPr/>
        </p:nvSpPr>
        <p:spPr>
          <a:xfrm>
            <a:off x="262797" y="292503"/>
            <a:ext cx="1235921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31622">
              <a:defRPr sz="45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テレビとキーボードをつないで、スイッチオン</a:t>
            </a:r>
          </a:p>
        </p:txBody>
      </p:sp>
      <p:sp>
        <p:nvSpPr>
          <p:cNvPr id="1014" name="接続の線"/>
          <p:cNvSpPr/>
          <p:nvPr/>
        </p:nvSpPr>
        <p:spPr>
          <a:xfrm>
            <a:off x="955154" y="2903471"/>
            <a:ext cx="1123928" cy="3056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682" h="21600" fill="norm" stroke="1" extrusionOk="0">
                <a:moveTo>
                  <a:pt x="18682" y="21600"/>
                </a:moveTo>
                <a:cubicBezTo>
                  <a:pt x="2852" y="20681"/>
                  <a:pt x="-2918" y="13481"/>
                  <a:pt x="137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83" name="四角形"/>
          <p:cNvSpPr/>
          <p:nvPr/>
        </p:nvSpPr>
        <p:spPr>
          <a:xfrm rot="5400000">
            <a:off x="3037389" y="5684824"/>
            <a:ext cx="454772" cy="548216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84" name="角丸四角形"/>
          <p:cNvSpPr/>
          <p:nvPr/>
        </p:nvSpPr>
        <p:spPr>
          <a:xfrm rot="5400000">
            <a:off x="2197555" y="5495183"/>
            <a:ext cx="690549" cy="927497"/>
          </a:xfrm>
          <a:prstGeom prst="roundRect">
            <a:avLst>
              <a:gd name="adj" fmla="val 20147"/>
            </a:avLst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989" name="グループ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985" name="四角形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86" name="四角形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87" name="四角形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88" name="四角形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15" name="接続の線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16" name="接続の線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992" name="四角形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93" name="四角形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94" name="角丸四角形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995" name="角丸四角形"/>
          <p:cNvSpPr/>
          <p:nvPr/>
        </p:nvSpPr>
        <p:spPr>
          <a:xfrm rot="5400000">
            <a:off x="52096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1001" name="グループ"/>
          <p:cNvGrpSpPr/>
          <p:nvPr/>
        </p:nvGrpSpPr>
        <p:grpSpPr>
          <a:xfrm>
            <a:off x="10080628" y="2078809"/>
            <a:ext cx="2633107" cy="771261"/>
            <a:chOff x="0" y="0"/>
            <a:chExt cx="2633105" cy="771260"/>
          </a:xfrm>
        </p:grpSpPr>
        <p:sp>
          <p:nvSpPr>
            <p:cNvPr id="996" name="角丸四角形"/>
            <p:cNvSpPr/>
            <p:nvPr/>
          </p:nvSpPr>
          <p:spPr>
            <a:xfrm>
              <a:off x="0" y="0"/>
              <a:ext cx="2633106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97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98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999" name="四角形"/>
            <p:cNvSpPr/>
            <p:nvPr/>
          </p:nvSpPr>
          <p:spPr>
            <a:xfrm>
              <a:off x="1692320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000" name="四角形"/>
            <p:cNvSpPr/>
            <p:nvPr/>
          </p:nvSpPr>
          <p:spPr>
            <a:xfrm>
              <a:off x="195727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02" name="角丸四角形"/>
          <p:cNvSpPr/>
          <p:nvPr/>
        </p:nvSpPr>
        <p:spPr>
          <a:xfrm>
            <a:off x="10288639" y="2209311"/>
            <a:ext cx="1094232" cy="1333233"/>
          </a:xfrm>
          <a:prstGeom prst="roundRect">
            <a:avLst>
              <a:gd name="adj" fmla="val 25953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03" name="角丸四角形"/>
          <p:cNvSpPr/>
          <p:nvPr/>
        </p:nvSpPr>
        <p:spPr>
          <a:xfrm>
            <a:off x="10444237" y="3126155"/>
            <a:ext cx="783036" cy="297856"/>
          </a:xfrm>
          <a:prstGeom prst="roundRect">
            <a:avLst>
              <a:gd name="adj" fmla="val 394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04" name="角丸四角形"/>
          <p:cNvSpPr/>
          <p:nvPr/>
        </p:nvSpPr>
        <p:spPr>
          <a:xfrm>
            <a:off x="11601122" y="2249878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05" name="角丸四角形"/>
          <p:cNvSpPr/>
          <p:nvPr/>
        </p:nvSpPr>
        <p:spPr>
          <a:xfrm>
            <a:off x="10444237" y="3164255"/>
            <a:ext cx="783036" cy="1051720"/>
          </a:xfrm>
          <a:prstGeom prst="roundRect">
            <a:avLst>
              <a:gd name="adj" fmla="val 20147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cxnSp>
        <p:nvCxnSpPr>
          <p:cNvPr id="1006" name="接続の線"/>
          <p:cNvCxnSpPr>
            <a:stCxn id="1004" idx="0"/>
            <a:endCxn id="1007" idx="0"/>
          </p:cNvCxnSpPr>
          <p:nvPr/>
        </p:nvCxnSpPr>
        <p:spPr>
          <a:xfrm flipH="1">
            <a:off x="6836669" y="2775738"/>
            <a:ext cx="5155972" cy="5920363"/>
          </a:xfrm>
          <a:prstGeom prst="straightConnector1">
            <a:avLst/>
          </a:prstGeom>
          <a:ln w="177800">
            <a:solidFill>
              <a:srgbClr val="53585F"/>
            </a:solidFill>
            <a:miter lim="400000"/>
          </a:ln>
        </p:spPr>
      </p:cxnSp>
      <p:sp>
        <p:nvSpPr>
          <p:cNvPr id="1007" name="角丸四角形"/>
          <p:cNvSpPr/>
          <p:nvPr/>
        </p:nvSpPr>
        <p:spPr>
          <a:xfrm rot="5400000">
            <a:off x="6568223" y="8033815"/>
            <a:ext cx="536892" cy="1324571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17" name="接続の線"/>
          <p:cNvSpPr/>
          <p:nvPr/>
        </p:nvSpPr>
        <p:spPr>
          <a:xfrm>
            <a:off x="7757142" y="4062722"/>
            <a:ext cx="3065913" cy="2626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65" fill="norm" stroke="1" extrusionOk="0">
                <a:moveTo>
                  <a:pt x="0" y="19470"/>
                </a:moveTo>
                <a:cubicBezTo>
                  <a:pt x="14257" y="21600"/>
                  <a:pt x="21457" y="15110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009" name="①"/>
          <p:cNvSpPr txBox="1"/>
          <p:nvPr/>
        </p:nvSpPr>
        <p:spPr>
          <a:xfrm>
            <a:off x="2880783" y="638561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1010" name="②"/>
          <p:cNvSpPr txBox="1"/>
          <p:nvPr/>
        </p:nvSpPr>
        <p:spPr>
          <a:xfrm>
            <a:off x="7730239" y="4868208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1011" name="線"/>
          <p:cNvSpPr/>
          <p:nvPr/>
        </p:nvSpPr>
        <p:spPr>
          <a:xfrm flipH="1">
            <a:off x="8316847" y="514760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12" name="線"/>
          <p:cNvSpPr/>
          <p:nvPr/>
        </p:nvSpPr>
        <p:spPr>
          <a:xfrm>
            <a:off x="3429132" y="6665017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LOAD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LOAD</a:t>
            </a:r>
          </a:p>
        </p:txBody>
      </p:sp>
      <p:pic>
        <p:nvPicPr>
          <p:cNvPr id="102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21" name="F2、エンター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F2、エンター</a:t>
            </a:r>
          </a:p>
        </p:txBody>
      </p:sp>
      <p:sp>
        <p:nvSpPr>
          <p:cNvPr id="1022" name="プログラムよみこみ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プログラムよみこみ</a:t>
            </a:r>
          </a:p>
        </p:txBody>
      </p:sp>
      <p:pic>
        <p:nvPicPr>
          <p:cNvPr id="102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円形"/>
          <p:cNvSpPr/>
          <p:nvPr/>
        </p:nvSpPr>
        <p:spPr>
          <a:xfrm>
            <a:off x="6490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25" name="F2"/>
          <p:cNvSpPr txBox="1"/>
          <p:nvPr/>
        </p:nvSpPr>
        <p:spPr>
          <a:xfrm>
            <a:off x="7807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F2</a:t>
            </a:r>
          </a:p>
        </p:txBody>
      </p:sp>
      <p:grpSp>
        <p:nvGrpSpPr>
          <p:cNvPr id="1029" name="グループ"/>
          <p:cNvGrpSpPr/>
          <p:nvPr/>
        </p:nvGrpSpPr>
        <p:grpSpPr>
          <a:xfrm>
            <a:off x="3605460" y="4413454"/>
            <a:ext cx="891680" cy="926692"/>
            <a:chOff x="0" y="0"/>
            <a:chExt cx="891678" cy="926690"/>
          </a:xfrm>
        </p:grpSpPr>
        <p:sp>
          <p:nvSpPr>
            <p:cNvPr id="1026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27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28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03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おもいだした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おもいだしたよ</a:t>
            </a:r>
          </a:p>
        </p:txBody>
      </p:sp>
      <p:sp>
        <p:nvSpPr>
          <p:cNvPr id="1034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03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36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37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楕円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2" name="線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3" name="・・・…"/>
          <p:cNvSpPr txBox="1"/>
          <p:nvPr/>
        </p:nvSpPr>
        <p:spPr>
          <a:xfrm>
            <a:off x="7512049" y="2728383"/>
            <a:ext cx="5194301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・・・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（ミミ、ナイヨ）</a:t>
            </a:r>
          </a:p>
        </p:txBody>
      </p:sp>
      <p:sp>
        <p:nvSpPr>
          <p:cNvPr id="274" name="ハロー"/>
          <p:cNvSpPr/>
          <p:nvPr/>
        </p:nvSpPr>
        <p:spPr>
          <a:xfrm>
            <a:off x="80433" y="5252508"/>
            <a:ext cx="5408151" cy="3065927"/>
          </a:xfrm>
          <a:prstGeom prst="wedgeEllipseCallout">
            <a:avLst>
              <a:gd name="adj1" fmla="val 29217"/>
              <a:gd name="adj2" fmla="val 77330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ハロー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NEW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NEW</a:t>
            </a:r>
          </a:p>
        </p:txBody>
      </p:sp>
      <p:pic>
        <p:nvPicPr>
          <p:cNvPr id="104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いちどスイッチオフ…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いちどスイッチオフ</a:t>
            </a:r>
          </a:p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でもOK!</a:t>
            </a:r>
          </a:p>
        </p:txBody>
      </p:sp>
      <p:sp>
        <p:nvSpPr>
          <p:cNvPr id="1042" name="さいしょから（プログラムクリア）"/>
          <p:cNvSpPr txBox="1"/>
          <p:nvPr>
            <p:ph type="title"/>
          </p:nvPr>
        </p:nvSpPr>
        <p:spPr>
          <a:xfrm>
            <a:off x="293951" y="2611966"/>
            <a:ext cx="806542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55675">
              <a:defRPr sz="3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さいしょから（プログラムクリア）</a:t>
            </a:r>
          </a:p>
        </p:txBody>
      </p:sp>
      <p:grpSp>
        <p:nvGrpSpPr>
          <p:cNvPr id="1046" name="グループ"/>
          <p:cNvGrpSpPr/>
          <p:nvPr/>
        </p:nvGrpSpPr>
        <p:grpSpPr>
          <a:xfrm>
            <a:off x="2841233" y="4539474"/>
            <a:ext cx="534514" cy="547652"/>
            <a:chOff x="0" y="0"/>
            <a:chExt cx="534512" cy="547650"/>
          </a:xfrm>
        </p:grpSpPr>
        <p:sp>
          <p:nvSpPr>
            <p:cNvPr id="1043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44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45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04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50" name="わすれた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わすれたよ</a:t>
            </a:r>
          </a:p>
        </p:txBody>
      </p:sp>
      <p:sp>
        <p:nvSpPr>
          <p:cNvPr id="1051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05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54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105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58" name="なにもしない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なにもしないよ</a:t>
            </a:r>
          </a:p>
        </p:txBody>
      </p:sp>
      <p:sp>
        <p:nvSpPr>
          <p:cNvPr id="1059" name="うごかして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うごかして</a:t>
            </a:r>
          </a:p>
        </p:txBody>
      </p:sp>
      <p:pic>
        <p:nvPicPr>
          <p:cNvPr id="1060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61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62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Alt"/>
          <p:cNvSpPr/>
          <p:nvPr/>
        </p:nvSpPr>
        <p:spPr>
          <a:xfrm>
            <a:off x="1342895" y="3516162"/>
            <a:ext cx="2973307" cy="12170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Alt</a:t>
            </a:r>
          </a:p>
        </p:txBody>
      </p:sp>
      <p:sp>
        <p:nvSpPr>
          <p:cNvPr id="1065" name="矢印"/>
          <p:cNvSpPr/>
          <p:nvPr/>
        </p:nvSpPr>
        <p:spPr>
          <a:xfrm>
            <a:off x="8678591" y="3523512"/>
            <a:ext cx="1135092" cy="113509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66" name="+"/>
          <p:cNvSpPr txBox="1"/>
          <p:nvPr/>
        </p:nvSpPr>
        <p:spPr>
          <a:xfrm>
            <a:off x="4535153" y="3289522"/>
            <a:ext cx="993664" cy="137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+</a:t>
            </a:r>
          </a:p>
        </p:txBody>
      </p:sp>
      <p:sp>
        <p:nvSpPr>
          <p:cNvPr id="1067" name="そ"/>
          <p:cNvSpPr/>
          <p:nvPr/>
        </p:nvSpPr>
        <p:spPr>
          <a:xfrm>
            <a:off x="6007833" y="2966826"/>
            <a:ext cx="2217090" cy="217479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そ</a:t>
            </a:r>
          </a:p>
        </p:txBody>
      </p:sp>
      <p:sp>
        <p:nvSpPr>
          <p:cNvPr id="1068" name="C"/>
          <p:cNvSpPr txBox="1"/>
          <p:nvPr/>
        </p:nvSpPr>
        <p:spPr>
          <a:xfrm>
            <a:off x="5268302" y="3405801"/>
            <a:ext cx="2372340" cy="124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069" name="IchigoJamスペシャル…"/>
          <p:cNvSpPr txBox="1"/>
          <p:nvPr/>
        </p:nvSpPr>
        <p:spPr>
          <a:xfrm>
            <a:off x="522269" y="117352"/>
            <a:ext cx="11960261" cy="21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IchigoJamスペシャル</a:t>
            </a:r>
          </a:p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Alt（オルト）キーをおしながら「C」をおす</a:t>
            </a:r>
          </a:p>
        </p:txBody>
      </p:sp>
      <p:sp>
        <p:nvSpPr>
          <p:cNvPr id="1070" name="四角形"/>
          <p:cNvSpPr txBox="1"/>
          <p:nvPr/>
        </p:nvSpPr>
        <p:spPr>
          <a:xfrm>
            <a:off x="10347118" y="3357727"/>
            <a:ext cx="1270337" cy="1292834"/>
          </a:xfrm>
          <a:prstGeom prst="rect">
            <a:avLst/>
          </a:prstGeom>
          <a:solidFill>
            <a:srgbClr val="000000"/>
          </a:solidFill>
          <a:ln w="889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7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1700212" y="5657871"/>
            <a:ext cx="9604279" cy="4043033"/>
          </a:xfrm>
          <a:prstGeom prst="rect">
            <a:avLst/>
          </a:prstGeom>
          <a:ln w="12700">
            <a:miter lim="400000"/>
          </a:ln>
        </p:spPr>
      </p:pic>
      <p:sp>
        <p:nvSpPr>
          <p:cNvPr id="1072" name="円形"/>
          <p:cNvSpPr/>
          <p:nvPr/>
        </p:nvSpPr>
        <p:spPr>
          <a:xfrm>
            <a:off x="2984805" y="8373778"/>
            <a:ext cx="1295930" cy="129593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73" name="円形"/>
          <p:cNvSpPr/>
          <p:nvPr/>
        </p:nvSpPr>
        <p:spPr>
          <a:xfrm>
            <a:off x="4279179" y="7871173"/>
            <a:ext cx="1163176" cy="1163177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74" name="C"/>
          <p:cNvSpPr txBox="1"/>
          <p:nvPr/>
        </p:nvSpPr>
        <p:spPr>
          <a:xfrm>
            <a:off x="4739416" y="8294011"/>
            <a:ext cx="24270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1075" name="Alt"/>
          <p:cNvSpPr txBox="1"/>
          <p:nvPr/>
        </p:nvSpPr>
        <p:spPr>
          <a:xfrm>
            <a:off x="3479284" y="8869342"/>
            <a:ext cx="30697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Alt</a:t>
            </a:r>
          </a:p>
        </p:txBody>
      </p:sp>
      <p:sp>
        <p:nvSpPr>
          <p:cNvPr id="1076" name="c"/>
          <p:cNvSpPr txBox="1"/>
          <p:nvPr/>
        </p:nvSpPr>
        <p:spPr>
          <a:xfrm>
            <a:off x="10542058" y="3585633"/>
            <a:ext cx="12731751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solidFill>
                  <a:srgbClr val="FFFFFF"/>
                </a:solidFill>
                <a:latin typeface="IchigoJam-GRAPH Regular"/>
                <a:ea typeface="IchigoJam-GRAPH Regular"/>
                <a:cs typeface="IchigoJam-GRAPH Regular"/>
                <a:sym typeface="IchigoJam-GRAPH Regular"/>
              </a:defRPr>
            </a:lvl1pPr>
          </a:lstStyle>
          <a:p>
            <a:pPr>
              <a:defRPr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ift"/>
          <p:cNvSpPr/>
          <p:nvPr/>
        </p:nvSpPr>
        <p:spPr>
          <a:xfrm>
            <a:off x="1342895" y="3516162"/>
            <a:ext cx="2973307" cy="1217026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shift</a:t>
            </a:r>
          </a:p>
        </p:txBody>
      </p:sp>
      <p:sp>
        <p:nvSpPr>
          <p:cNvPr id="1079" name="矢印"/>
          <p:cNvSpPr/>
          <p:nvPr/>
        </p:nvSpPr>
        <p:spPr>
          <a:xfrm>
            <a:off x="8678591" y="3523512"/>
            <a:ext cx="1135092" cy="113509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080" name="+"/>
          <p:cNvSpPr txBox="1"/>
          <p:nvPr/>
        </p:nvSpPr>
        <p:spPr>
          <a:xfrm>
            <a:off x="4535153" y="3289522"/>
            <a:ext cx="993664" cy="1370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/>
            </a:lvl1pPr>
          </a:lstStyle>
          <a:p>
            <a:pPr/>
            <a:r>
              <a:t>+</a:t>
            </a:r>
          </a:p>
        </p:txBody>
      </p:sp>
      <p:sp>
        <p:nvSpPr>
          <p:cNvPr id="1081" name="=…"/>
          <p:cNvSpPr/>
          <p:nvPr/>
        </p:nvSpPr>
        <p:spPr>
          <a:xfrm>
            <a:off x="6007833" y="2966826"/>
            <a:ext cx="2217090" cy="2174790"/>
          </a:xfrm>
          <a:prstGeom prst="rect">
            <a:avLst/>
          </a:prstGeom>
          <a:gradFill>
            <a:gsLst>
              <a:gs pos="0">
                <a:srgbClr val="FBFBFB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=</a:t>
            </a: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>
              <a:defRPr sz="4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ほ</a:t>
            </a:r>
          </a:p>
        </p:txBody>
      </p:sp>
      <p:sp>
        <p:nvSpPr>
          <p:cNvPr id="1082" name="-"/>
          <p:cNvSpPr txBox="1"/>
          <p:nvPr/>
        </p:nvSpPr>
        <p:spPr>
          <a:xfrm>
            <a:off x="5268302" y="3405801"/>
            <a:ext cx="2372340" cy="124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-</a:t>
            </a:r>
          </a:p>
        </p:txBody>
      </p:sp>
      <p:sp>
        <p:nvSpPr>
          <p:cNvPr id="1083" name="キーのうえにあるもじは…"/>
          <p:cNvSpPr txBox="1"/>
          <p:nvPr/>
        </p:nvSpPr>
        <p:spPr>
          <a:xfrm>
            <a:off x="522269" y="117352"/>
            <a:ext cx="11960261" cy="217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キーのうえにあるもじは</a:t>
            </a:r>
          </a:p>
          <a:p>
            <a:pPr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シフトキーをおしながらおす</a:t>
            </a:r>
          </a:p>
        </p:txBody>
      </p:sp>
      <p:sp>
        <p:nvSpPr>
          <p:cNvPr id="1084" name="="/>
          <p:cNvSpPr txBox="1"/>
          <p:nvPr/>
        </p:nvSpPr>
        <p:spPr>
          <a:xfrm>
            <a:off x="10347118" y="3357727"/>
            <a:ext cx="1270337" cy="1292834"/>
          </a:xfrm>
          <a:prstGeom prst="rect">
            <a:avLst/>
          </a:prstGeom>
          <a:solidFill>
            <a:srgbClr val="000000"/>
          </a:solidFill>
          <a:ln w="889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108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1700212" y="5657871"/>
            <a:ext cx="9604279" cy="4043033"/>
          </a:xfrm>
          <a:prstGeom prst="rect">
            <a:avLst/>
          </a:prstGeom>
          <a:ln w="12700">
            <a:miter lim="400000"/>
          </a:ln>
        </p:spPr>
      </p:pic>
      <p:sp>
        <p:nvSpPr>
          <p:cNvPr id="1086" name="円形"/>
          <p:cNvSpPr/>
          <p:nvPr/>
        </p:nvSpPr>
        <p:spPr>
          <a:xfrm>
            <a:off x="2181583" y="7814978"/>
            <a:ext cx="1295931" cy="129593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87" name="円形"/>
          <p:cNvSpPr/>
          <p:nvPr/>
        </p:nvSpPr>
        <p:spPr>
          <a:xfrm>
            <a:off x="8401745" y="6093173"/>
            <a:ext cx="1163177" cy="1163177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88" name="ほ"/>
          <p:cNvSpPr txBox="1"/>
          <p:nvPr/>
        </p:nvSpPr>
        <p:spPr>
          <a:xfrm>
            <a:off x="8837283" y="6535061"/>
            <a:ext cx="292101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ほ</a:t>
            </a:r>
          </a:p>
        </p:txBody>
      </p:sp>
      <p:sp>
        <p:nvSpPr>
          <p:cNvPr id="1089" name="Shift"/>
          <p:cNvSpPr txBox="1"/>
          <p:nvPr/>
        </p:nvSpPr>
        <p:spPr>
          <a:xfrm>
            <a:off x="2607217" y="8310542"/>
            <a:ext cx="44466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Shift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CLS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CLS</a:t>
            </a:r>
          </a:p>
        </p:txBody>
      </p:sp>
      <p:pic>
        <p:nvPicPr>
          <p:cNvPr id="109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093" name="F1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F1</a:t>
            </a:r>
          </a:p>
        </p:txBody>
      </p:sp>
      <p:sp>
        <p:nvSpPr>
          <p:cNvPr id="1094" name="がめんをきれいに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がめんをきれいに</a:t>
            </a:r>
          </a:p>
        </p:txBody>
      </p:sp>
      <p:pic>
        <p:nvPicPr>
          <p:cNvPr id="109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096" name="円形"/>
          <p:cNvSpPr/>
          <p:nvPr/>
        </p:nvSpPr>
        <p:spPr>
          <a:xfrm>
            <a:off x="3061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097" name="F1"/>
          <p:cNvSpPr txBox="1"/>
          <p:nvPr/>
        </p:nvSpPr>
        <p:spPr>
          <a:xfrm>
            <a:off x="4378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F1</a:t>
            </a:r>
          </a:p>
        </p:txBody>
      </p:sp>
      <p:grpSp>
        <p:nvGrpSpPr>
          <p:cNvPr id="1101" name="グループ"/>
          <p:cNvGrpSpPr/>
          <p:nvPr/>
        </p:nvGrpSpPr>
        <p:grpSpPr>
          <a:xfrm>
            <a:off x="2853933" y="4539474"/>
            <a:ext cx="534514" cy="547652"/>
            <a:chOff x="0" y="0"/>
            <a:chExt cx="534512" cy="547650"/>
          </a:xfrm>
        </p:grpSpPr>
        <p:sp>
          <p:nvSpPr>
            <p:cNvPr id="1098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099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00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10 CLS:X=15"/>
          <p:cNvSpPr txBox="1"/>
          <p:nvPr/>
        </p:nvSpPr>
        <p:spPr>
          <a:xfrm>
            <a:off x="390525" y="4015316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10 CLS:X=15</a:t>
            </a:r>
          </a:p>
        </p:txBody>
      </p:sp>
      <p:sp>
        <p:nvSpPr>
          <p:cNvPr id="1104" name="なぜか10から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なぜか10から</a:t>
            </a:r>
          </a:p>
        </p:txBody>
      </p:sp>
      <p:grpSp>
        <p:nvGrpSpPr>
          <p:cNvPr id="1108" name="グループ"/>
          <p:cNvGrpSpPr/>
          <p:nvPr/>
        </p:nvGrpSpPr>
        <p:grpSpPr>
          <a:xfrm>
            <a:off x="9101528" y="3949910"/>
            <a:ext cx="891680" cy="926692"/>
            <a:chOff x="0" y="0"/>
            <a:chExt cx="891678" cy="926690"/>
          </a:xfrm>
        </p:grpSpPr>
        <p:sp>
          <p:nvSpPr>
            <p:cNvPr id="1105" name="四角形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06" name="線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07" name="線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109" name="ゲームづくり、はじめ！"/>
          <p:cNvSpPr txBox="1"/>
          <p:nvPr>
            <p:ph type="title"/>
          </p:nvPr>
        </p:nvSpPr>
        <p:spPr>
          <a:xfrm>
            <a:off x="1690026" y="884072"/>
            <a:ext cx="9624748" cy="148305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ゲームづくり、はじめ！</a:t>
            </a:r>
          </a:p>
        </p:txBody>
      </p:sp>
      <p:sp>
        <p:nvSpPr>
          <p:cNvPr id="1110" name="矢印"/>
          <p:cNvSpPr/>
          <p:nvPr/>
        </p:nvSpPr>
        <p:spPr>
          <a:xfrm rot="16200000">
            <a:off x="6526726" y="4991000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11" name="Shift+ほ"/>
          <p:cNvSpPr txBox="1"/>
          <p:nvPr/>
        </p:nvSpPr>
        <p:spPr>
          <a:xfrm>
            <a:off x="6175160" y="5296529"/>
            <a:ext cx="3550777" cy="154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Shift+ほ</a:t>
            </a:r>
          </a:p>
        </p:txBody>
      </p:sp>
      <p:sp>
        <p:nvSpPr>
          <p:cNvPr id="1112" name="矢印"/>
          <p:cNvSpPr/>
          <p:nvPr/>
        </p:nvSpPr>
        <p:spPr>
          <a:xfrm rot="16200000">
            <a:off x="4976977" y="4999467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13" name="け"/>
          <p:cNvSpPr txBox="1"/>
          <p:nvPr/>
        </p:nvSpPr>
        <p:spPr>
          <a:xfrm>
            <a:off x="4625412" y="5304995"/>
            <a:ext cx="1417176" cy="15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け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111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17" name="F5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1118" name="ラン（はしれ！／うごかす）"/>
          <p:cNvSpPr txBox="1"/>
          <p:nvPr>
            <p:ph type="title"/>
          </p:nvPr>
        </p:nvSpPr>
        <p:spPr>
          <a:xfrm>
            <a:off x="293951" y="2611966"/>
            <a:ext cx="6927189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479044">
              <a:defRPr sz="41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ラン（はしれ！／うごかす）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?X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?X</a:t>
            </a:r>
          </a:p>
        </p:txBody>
      </p:sp>
      <p:pic>
        <p:nvPicPr>
          <p:cNvPr id="1121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なにがでるかな？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なにがでるかな？</a:t>
            </a:r>
          </a:p>
        </p:txBody>
      </p:sp>
      <p:sp>
        <p:nvSpPr>
          <p:cNvPr id="1123" name="はてなマークでがめんにひょうじ"/>
          <p:cNvSpPr txBox="1"/>
          <p:nvPr>
            <p:ph type="title"/>
          </p:nvPr>
        </p:nvSpPr>
        <p:spPr>
          <a:xfrm>
            <a:off x="293951" y="2611966"/>
            <a:ext cx="8851636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31622">
              <a:defRPr sz="45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はてなマークでがめんにひょうじ</a:t>
            </a:r>
          </a:p>
        </p:txBody>
      </p:sp>
      <p:sp>
        <p:nvSpPr>
          <p:cNvPr id="1124" name="矢印"/>
          <p:cNvSpPr/>
          <p:nvPr/>
        </p:nvSpPr>
        <p:spPr>
          <a:xfrm rot="16200000">
            <a:off x="413792" y="5380467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25" name="Shift+め"/>
          <p:cNvSpPr txBox="1"/>
          <p:nvPr/>
        </p:nvSpPr>
        <p:spPr>
          <a:xfrm>
            <a:off x="62227" y="5685995"/>
            <a:ext cx="3550776" cy="15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Shift+め</a:t>
            </a:r>
          </a:p>
        </p:txBody>
      </p:sp>
      <p:grpSp>
        <p:nvGrpSpPr>
          <p:cNvPr id="1129" name="グループ"/>
          <p:cNvGrpSpPr/>
          <p:nvPr/>
        </p:nvGrpSpPr>
        <p:grpSpPr>
          <a:xfrm>
            <a:off x="2104633" y="4539474"/>
            <a:ext cx="534514" cy="547652"/>
            <a:chOff x="0" y="0"/>
            <a:chExt cx="534512" cy="547650"/>
          </a:xfrm>
        </p:grpSpPr>
        <p:sp>
          <p:nvSpPr>
            <p:cNvPr id="1126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27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28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132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133" name="おもいだしてるよ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おもいだしてるよ</a:t>
            </a:r>
          </a:p>
        </p:txBody>
      </p:sp>
      <p:sp>
        <p:nvSpPr>
          <p:cNvPr id="1134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13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37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セットアップ！"/>
          <p:cNvSpPr txBox="1"/>
          <p:nvPr>
            <p:ph type="title"/>
          </p:nvPr>
        </p:nvSpPr>
        <p:spPr>
          <a:xfrm>
            <a:off x="132159" y="23194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セットアップ！</a:t>
            </a:r>
          </a:p>
        </p:txBody>
      </p:sp>
      <p:pic>
        <p:nvPicPr>
          <p:cNvPr id="277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8675" y="5745364"/>
            <a:ext cx="8003855" cy="7496569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コンピューターのきおく"/>
          <p:cNvSpPr txBox="1"/>
          <p:nvPr/>
        </p:nvSpPr>
        <p:spPr>
          <a:xfrm>
            <a:off x="132159" y="139700"/>
            <a:ext cx="12740481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コンピューターのきおく</a:t>
            </a:r>
          </a:p>
        </p:txBody>
      </p:sp>
      <p:sp>
        <p:nvSpPr>
          <p:cNvPr id="1141" name="吹き出し"/>
          <p:cNvSpPr/>
          <p:nvPr/>
        </p:nvSpPr>
        <p:spPr>
          <a:xfrm>
            <a:off x="2816225" y="2253881"/>
            <a:ext cx="15057438" cy="8669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896" y="0"/>
                </a:moveTo>
                <a:cubicBezTo>
                  <a:pt x="4815" y="0"/>
                  <a:pt x="3937" y="1524"/>
                  <a:pt x="3937" y="3403"/>
                </a:cubicBezTo>
                <a:lnTo>
                  <a:pt x="3937" y="12636"/>
                </a:lnTo>
                <a:lnTo>
                  <a:pt x="0" y="14986"/>
                </a:lnTo>
                <a:lnTo>
                  <a:pt x="3937" y="14697"/>
                </a:lnTo>
                <a:lnTo>
                  <a:pt x="3937" y="18198"/>
                </a:lnTo>
                <a:cubicBezTo>
                  <a:pt x="3937" y="20077"/>
                  <a:pt x="4815" y="21600"/>
                  <a:pt x="5896" y="21600"/>
                </a:cubicBezTo>
                <a:lnTo>
                  <a:pt x="19641" y="21600"/>
                </a:lnTo>
                <a:cubicBezTo>
                  <a:pt x="20723" y="21600"/>
                  <a:pt x="21600" y="20077"/>
                  <a:pt x="21600" y="18198"/>
                </a:cubicBezTo>
                <a:lnTo>
                  <a:pt x="21600" y="3403"/>
                </a:lnTo>
                <a:cubicBezTo>
                  <a:pt x="21600" y="1524"/>
                  <a:pt x="20723" y="0"/>
                  <a:pt x="19641" y="0"/>
                </a:cubicBezTo>
                <a:lnTo>
                  <a:pt x="5896" y="0"/>
                </a:lnTo>
                <a:close/>
              </a:path>
            </a:pathLst>
          </a:custGeom>
          <a:solidFill>
            <a:srgbClr val="DCDEE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14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4412" y="3135507"/>
            <a:ext cx="3632511" cy="8416791"/>
          </a:xfrm>
          <a:prstGeom prst="rect">
            <a:avLst/>
          </a:prstGeom>
          <a:ln w="12700">
            <a:miter lim="400000"/>
          </a:ln>
        </p:spPr>
      </p:pic>
      <p:sp>
        <p:nvSpPr>
          <p:cNvPr id="1143" name="4…"/>
          <p:cNvSpPr txBox="1"/>
          <p:nvPr/>
        </p:nvSpPr>
        <p:spPr>
          <a:xfrm>
            <a:off x="11455399" y="3282949"/>
            <a:ext cx="1003301" cy="76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32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9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16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</p:txBody>
      </p:sp>
      <p:sp>
        <p:nvSpPr>
          <p:cNvPr id="1144" name="0…"/>
          <p:cNvSpPr txBox="1"/>
          <p:nvPr/>
        </p:nvSpPr>
        <p:spPr>
          <a:xfrm>
            <a:off x="6476346" y="3308349"/>
            <a:ext cx="1003301" cy="765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5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6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7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8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9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11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12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13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14</a:t>
            </a:r>
          </a:p>
          <a:p>
            <a:pPr algn="r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</p:txBody>
      </p:sp>
      <p:sp>
        <p:nvSpPr>
          <p:cNvPr id="1145" name="ばしょ"/>
          <p:cNvSpPr txBox="1"/>
          <p:nvPr/>
        </p:nvSpPr>
        <p:spPr>
          <a:xfrm>
            <a:off x="6373283" y="2501204"/>
            <a:ext cx="14859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ばしょ</a:t>
            </a:r>
          </a:p>
        </p:txBody>
      </p:sp>
      <p:sp>
        <p:nvSpPr>
          <p:cNvPr id="1146" name="かず"/>
          <p:cNvSpPr txBox="1"/>
          <p:nvPr/>
        </p:nvSpPr>
        <p:spPr>
          <a:xfrm>
            <a:off x="11544808" y="2501204"/>
            <a:ext cx="1014985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かず</a:t>
            </a:r>
          </a:p>
        </p:txBody>
      </p:sp>
      <p:sp>
        <p:nvSpPr>
          <p:cNvPr id="1147" name="あるかないかで、きおく…"/>
          <p:cNvSpPr txBox="1"/>
          <p:nvPr/>
        </p:nvSpPr>
        <p:spPr>
          <a:xfrm>
            <a:off x="82888" y="3800837"/>
            <a:ext cx="5362957" cy="261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あるかないかで、きおく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1つを1bitとよぶよ</a:t>
            </a: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</a:p>
          <a:p>
            <a: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ボクのきおくは32768コ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20 LC X,5:?”c”"/>
          <p:cNvSpPr txBox="1"/>
          <p:nvPr/>
        </p:nvSpPr>
        <p:spPr>
          <a:xfrm>
            <a:off x="390525" y="3801068"/>
            <a:ext cx="1222375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</p:txBody>
      </p:sp>
      <p:sp>
        <p:nvSpPr>
          <p:cNvPr id="1150" name="しゅじんこう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しゅじんこう</a:t>
            </a:r>
          </a:p>
        </p:txBody>
      </p:sp>
      <p:sp>
        <p:nvSpPr>
          <p:cNvPr id="1151" name="Alt+C"/>
          <p:cNvSpPr txBox="1"/>
          <p:nvPr/>
        </p:nvSpPr>
        <p:spPr>
          <a:xfrm>
            <a:off x="6687394" y="5083871"/>
            <a:ext cx="3550776" cy="154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Alt+C</a:t>
            </a:r>
          </a:p>
        </p:txBody>
      </p:sp>
      <p:sp>
        <p:nvSpPr>
          <p:cNvPr id="1152" name="ダブルクォート…"/>
          <p:cNvSpPr txBox="1"/>
          <p:nvPr/>
        </p:nvSpPr>
        <p:spPr>
          <a:xfrm>
            <a:off x="5850102" y="1193796"/>
            <a:ext cx="3835600" cy="154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90727">
              <a:defRPr sz="4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ダブルクォート</a:t>
            </a:r>
          </a:p>
          <a:p>
            <a:pPr defTabSz="490727">
              <a:defRPr sz="4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Shift+2</a:t>
            </a:r>
          </a:p>
        </p:txBody>
      </p:sp>
      <p:sp>
        <p:nvSpPr>
          <p:cNvPr id="1153" name="矢印"/>
          <p:cNvSpPr/>
          <p:nvPr/>
        </p:nvSpPr>
        <p:spPr>
          <a:xfrm rot="16200000">
            <a:off x="7271792" y="4771527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54" name="矢印"/>
          <p:cNvSpPr/>
          <p:nvPr/>
        </p:nvSpPr>
        <p:spPr>
          <a:xfrm flipH="1" rot="16200000">
            <a:off x="6535192" y="2934261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55" name="矢印"/>
          <p:cNvSpPr/>
          <p:nvPr/>
        </p:nvSpPr>
        <p:spPr>
          <a:xfrm flipH="1" rot="16200000">
            <a:off x="7699359" y="2934261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56" name="矢印"/>
          <p:cNvSpPr/>
          <p:nvPr/>
        </p:nvSpPr>
        <p:spPr>
          <a:xfrm rot="16200000">
            <a:off x="6077992" y="4771527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57" name="Shift+め…"/>
          <p:cNvSpPr txBox="1"/>
          <p:nvPr/>
        </p:nvSpPr>
        <p:spPr>
          <a:xfrm>
            <a:off x="3571661" y="5518810"/>
            <a:ext cx="3550776" cy="154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31622">
              <a:defRPr sz="45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Shift+め</a:t>
            </a:r>
          </a:p>
          <a:p>
            <a:pPr defTabSz="531622">
              <a:defRPr sz="45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ハテナ</a:t>
            </a:r>
          </a:p>
        </p:txBody>
      </p:sp>
      <p:sp>
        <p:nvSpPr>
          <p:cNvPr id="1158" name="コンマ…"/>
          <p:cNvSpPr txBox="1"/>
          <p:nvPr/>
        </p:nvSpPr>
        <p:spPr>
          <a:xfrm>
            <a:off x="3729021" y="1081321"/>
            <a:ext cx="1800624" cy="184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コンマ</a:t>
            </a:r>
          </a:p>
          <a:p>
            <a: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ね</a:t>
            </a:r>
          </a:p>
        </p:txBody>
      </p:sp>
      <p:sp>
        <p:nvSpPr>
          <p:cNvPr id="1159" name="矢印"/>
          <p:cNvSpPr/>
          <p:nvPr/>
        </p:nvSpPr>
        <p:spPr>
          <a:xfrm flipH="1" rot="16200000">
            <a:off x="4291526" y="2936243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163" name="グループ"/>
          <p:cNvGrpSpPr/>
          <p:nvPr/>
        </p:nvGrpSpPr>
        <p:grpSpPr>
          <a:xfrm>
            <a:off x="8449594" y="3842615"/>
            <a:ext cx="647670" cy="673101"/>
            <a:chOff x="0" y="0"/>
            <a:chExt cx="647669" cy="673100"/>
          </a:xfrm>
        </p:grpSpPr>
        <p:sp>
          <p:nvSpPr>
            <p:cNvPr id="1160" name="四角形"/>
            <p:cNvSpPr/>
            <p:nvPr/>
          </p:nvSpPr>
          <p:spPr>
            <a:xfrm>
              <a:off x="0" y="0"/>
              <a:ext cx="647670" cy="67310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61" name="線"/>
            <p:cNvSpPr/>
            <p:nvPr/>
          </p:nvSpPr>
          <p:spPr>
            <a:xfrm flipH="1" flipV="1">
              <a:off x="92099" y="454546"/>
              <a:ext cx="400819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62" name="線"/>
            <p:cNvSpPr/>
            <p:nvPr/>
          </p:nvSpPr>
          <p:spPr>
            <a:xfrm flipH="1">
              <a:off x="473630" y="182690"/>
              <a:ext cx="2118" cy="29749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1164" name="pasted-image.png" descr="pasted-image.png"/>
          <p:cNvPicPr>
            <a:picLocks noChangeAspect="1"/>
          </p:cNvPicPr>
          <p:nvPr/>
        </p:nvPicPr>
        <p:blipFill>
          <a:blip r:embed="rId7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65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66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てきキャラ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てきキャラ</a:t>
            </a:r>
          </a:p>
        </p:txBody>
      </p:sp>
      <p:sp>
        <p:nvSpPr>
          <p:cNvPr id="1169" name="30 LC RND(32),23:?”*”"/>
          <p:cNvSpPr txBox="1"/>
          <p:nvPr/>
        </p:nvSpPr>
        <p:spPr>
          <a:xfrm>
            <a:off x="142974" y="3382433"/>
            <a:ext cx="1271885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8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30 LC RND(32),23:?”*”</a:t>
            </a:r>
          </a:p>
        </p:txBody>
      </p:sp>
      <p:sp>
        <p:nvSpPr>
          <p:cNvPr id="1170" name="かっこ…"/>
          <p:cNvSpPr txBox="1"/>
          <p:nvPr/>
        </p:nvSpPr>
        <p:spPr>
          <a:xfrm>
            <a:off x="2646115" y="785911"/>
            <a:ext cx="2328467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55675">
              <a:defRPr sz="3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かっこ</a:t>
            </a:r>
          </a:p>
          <a:p>
            <a:pPr defTabSz="455675">
              <a:defRPr sz="3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Shift+8</a:t>
            </a:r>
          </a:p>
        </p:txBody>
      </p:sp>
      <p:sp>
        <p:nvSpPr>
          <p:cNvPr id="1171" name="矢印"/>
          <p:cNvSpPr/>
          <p:nvPr/>
        </p:nvSpPr>
        <p:spPr>
          <a:xfrm flipH="1" rot="16200000">
            <a:off x="4329626" y="2558485"/>
            <a:ext cx="714045" cy="567467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72" name="かっこ…"/>
          <p:cNvSpPr txBox="1"/>
          <p:nvPr/>
        </p:nvSpPr>
        <p:spPr>
          <a:xfrm>
            <a:off x="5329700" y="785911"/>
            <a:ext cx="2328467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55675">
              <a:defRPr sz="3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かっこ</a:t>
            </a:r>
          </a:p>
          <a:p>
            <a:pPr defTabSz="455675">
              <a:defRPr sz="3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Shift+9</a:t>
            </a:r>
          </a:p>
        </p:txBody>
      </p:sp>
      <p:sp>
        <p:nvSpPr>
          <p:cNvPr id="1173" name="矢印"/>
          <p:cNvSpPr/>
          <p:nvPr/>
        </p:nvSpPr>
        <p:spPr>
          <a:xfrm flipH="1" rot="16200000">
            <a:off x="5815177" y="2499219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74" name="ね…"/>
          <p:cNvSpPr txBox="1"/>
          <p:nvPr/>
        </p:nvSpPr>
        <p:spPr>
          <a:xfrm>
            <a:off x="5359185" y="4429061"/>
            <a:ext cx="1431993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r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ね</a:t>
            </a:r>
          </a:p>
          <a:p>
            <a:pPr algn="r"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コンマ</a:t>
            </a:r>
          </a:p>
        </p:txBody>
      </p:sp>
      <p:sp>
        <p:nvSpPr>
          <p:cNvPr id="1175" name="矢印"/>
          <p:cNvSpPr/>
          <p:nvPr/>
        </p:nvSpPr>
        <p:spPr>
          <a:xfrm rot="16200000">
            <a:off x="6238859" y="4137519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76" name="Shift+け…"/>
          <p:cNvSpPr txBox="1"/>
          <p:nvPr/>
        </p:nvSpPr>
        <p:spPr>
          <a:xfrm>
            <a:off x="8630560" y="4454461"/>
            <a:ext cx="2687044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Shift+け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アスタリスク</a:t>
            </a:r>
          </a:p>
        </p:txBody>
      </p:sp>
      <p:sp>
        <p:nvSpPr>
          <p:cNvPr id="1177" name="矢印"/>
          <p:cNvSpPr/>
          <p:nvPr/>
        </p:nvSpPr>
        <p:spPr>
          <a:xfrm rot="16200000">
            <a:off x="9223359" y="4137519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78" name="ダブルクォート…"/>
          <p:cNvSpPr txBox="1"/>
          <p:nvPr/>
        </p:nvSpPr>
        <p:spPr>
          <a:xfrm>
            <a:off x="7614494" y="948002"/>
            <a:ext cx="3550776" cy="154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ダブルクォート</a:t>
            </a:r>
          </a:p>
          <a:p>
            <a:pPr>
              <a:defRPr sz="32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Shift+2</a:t>
            </a:r>
          </a:p>
        </p:txBody>
      </p:sp>
      <p:sp>
        <p:nvSpPr>
          <p:cNvPr id="1179" name="矢印"/>
          <p:cNvSpPr/>
          <p:nvPr/>
        </p:nvSpPr>
        <p:spPr>
          <a:xfrm flipH="1" rot="16200000">
            <a:off x="8660326" y="2482285"/>
            <a:ext cx="714045" cy="567467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80" name="矢印"/>
          <p:cNvSpPr/>
          <p:nvPr/>
        </p:nvSpPr>
        <p:spPr>
          <a:xfrm flipH="1" rot="16200000">
            <a:off x="9617059" y="2499219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7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184" name="グループ"/>
          <p:cNvGrpSpPr/>
          <p:nvPr/>
        </p:nvGrpSpPr>
        <p:grpSpPr>
          <a:xfrm>
            <a:off x="10288273" y="3287388"/>
            <a:ext cx="687068" cy="714045"/>
            <a:chOff x="0" y="0"/>
            <a:chExt cx="687066" cy="714044"/>
          </a:xfrm>
        </p:grpSpPr>
        <p:sp>
          <p:nvSpPr>
            <p:cNvPr id="1181" name="四角形"/>
            <p:cNvSpPr/>
            <p:nvPr/>
          </p:nvSpPr>
          <p:spPr>
            <a:xfrm>
              <a:off x="0" y="0"/>
              <a:ext cx="687067" cy="714045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82" name="線"/>
            <p:cNvSpPr/>
            <p:nvPr/>
          </p:nvSpPr>
          <p:spPr>
            <a:xfrm flipH="1" flipV="1">
              <a:off x="97701" y="482195"/>
              <a:ext cx="425201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83" name="線"/>
            <p:cNvSpPr/>
            <p:nvPr/>
          </p:nvSpPr>
          <p:spPr>
            <a:xfrm flipH="1">
              <a:off x="502440" y="193803"/>
              <a:ext cx="2247" cy="31559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1185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87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sp>
        <p:nvSpPr>
          <p:cNvPr id="1188" name="れんだする"/>
          <p:cNvSpPr txBox="1"/>
          <p:nvPr/>
        </p:nvSpPr>
        <p:spPr>
          <a:xfrm>
            <a:off x="2385218" y="5771187"/>
            <a:ext cx="3188927" cy="144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れんだする</a:t>
            </a:r>
          </a:p>
        </p:txBody>
      </p:sp>
      <p:sp>
        <p:nvSpPr>
          <p:cNvPr id="1189" name="矢印"/>
          <p:cNvSpPr/>
          <p:nvPr/>
        </p:nvSpPr>
        <p:spPr>
          <a:xfrm rot="16200000">
            <a:off x="8262392" y="4137519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9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190" name="Shift+め…"/>
          <p:cNvSpPr txBox="1"/>
          <p:nvPr/>
        </p:nvSpPr>
        <p:spPr>
          <a:xfrm>
            <a:off x="6128594" y="4603852"/>
            <a:ext cx="3550776" cy="1549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Shift+め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ハテナ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！？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！？</a:t>
            </a:r>
          </a:p>
        </p:txBody>
      </p:sp>
      <p:sp>
        <p:nvSpPr>
          <p:cNvPr id="1193" name="40 GOTO20"/>
          <p:cNvSpPr txBox="1"/>
          <p:nvPr/>
        </p:nvSpPr>
        <p:spPr>
          <a:xfrm>
            <a:off x="142974" y="3337983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40 GOTO20</a:t>
            </a:r>
          </a:p>
        </p:txBody>
      </p:sp>
      <p:pic>
        <p:nvPicPr>
          <p:cNvPr id="1194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195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196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grpSp>
        <p:nvGrpSpPr>
          <p:cNvPr id="1200" name="グループ"/>
          <p:cNvGrpSpPr/>
          <p:nvPr/>
        </p:nvGrpSpPr>
        <p:grpSpPr>
          <a:xfrm>
            <a:off x="5447666" y="3279411"/>
            <a:ext cx="687068" cy="714045"/>
            <a:chOff x="0" y="0"/>
            <a:chExt cx="687066" cy="714044"/>
          </a:xfrm>
        </p:grpSpPr>
        <p:sp>
          <p:nvSpPr>
            <p:cNvPr id="1197" name="四角形"/>
            <p:cNvSpPr/>
            <p:nvPr/>
          </p:nvSpPr>
          <p:spPr>
            <a:xfrm>
              <a:off x="0" y="0"/>
              <a:ext cx="687067" cy="714045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98" name="線"/>
            <p:cNvSpPr/>
            <p:nvPr/>
          </p:nvSpPr>
          <p:spPr>
            <a:xfrm flipH="1" flipV="1">
              <a:off x="97701" y="482195"/>
              <a:ext cx="425201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199" name="線"/>
            <p:cNvSpPr/>
            <p:nvPr/>
          </p:nvSpPr>
          <p:spPr>
            <a:xfrm flipH="1">
              <a:off x="502440" y="193803"/>
              <a:ext cx="2247" cy="315592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[ESC]キー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[ESC]キー</a:t>
            </a:r>
          </a:p>
        </p:txBody>
      </p:sp>
      <p:pic>
        <p:nvPicPr>
          <p:cNvPr id="120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とまって！エスケープキー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566674">
              <a:defRPr sz="4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とまって！エスケープキー</a:t>
            </a:r>
          </a:p>
        </p:txBody>
      </p:sp>
      <p:pic>
        <p:nvPicPr>
          <p:cNvPr id="1205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551" b="0"/>
          <a:stretch>
            <a:fillRect/>
          </a:stretch>
        </p:blipFill>
        <p:spPr>
          <a:xfrm>
            <a:off x="1885087" y="6012607"/>
            <a:ext cx="8824654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1206" name="円形"/>
          <p:cNvSpPr/>
          <p:nvPr/>
        </p:nvSpPr>
        <p:spPr>
          <a:xfrm>
            <a:off x="2015066" y="5973564"/>
            <a:ext cx="1028371" cy="102837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07" name="A"/>
          <p:cNvSpPr txBox="1"/>
          <p:nvPr/>
        </p:nvSpPr>
        <p:spPr>
          <a:xfrm>
            <a:off x="3401433" y="7742766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121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1211" name="はやすぎた？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はやすぎた？</a:t>
            </a:r>
          </a:p>
        </p:txBody>
      </p:sp>
      <p:sp>
        <p:nvSpPr>
          <p:cNvPr id="1212" name="リスト（プログラムみせて）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19937">
              <a:defRPr sz="44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リスト（プログラムみせて）</a:t>
            </a:r>
          </a:p>
        </p:txBody>
      </p:sp>
      <p:pic>
        <p:nvPicPr>
          <p:cNvPr id="1213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214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15" name="F4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35 WAIT3"/>
          <p:cNvSpPr txBox="1"/>
          <p:nvPr/>
        </p:nvSpPr>
        <p:spPr>
          <a:xfrm>
            <a:off x="142974" y="3778249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35 WAIT3</a:t>
            </a:r>
          </a:p>
        </p:txBody>
      </p:sp>
      <p:sp>
        <p:nvSpPr>
          <p:cNvPr id="1218" name="スピードちょうせい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スピードちょうせい</a:t>
            </a:r>
          </a:p>
        </p:txBody>
      </p:sp>
      <p:pic>
        <p:nvPicPr>
          <p:cNvPr id="1219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0" r="1643" b="0"/>
          <a:stretch>
            <a:fillRect/>
          </a:stretch>
        </p:blipFill>
        <p:spPr>
          <a:xfrm>
            <a:off x="-73167" y="7153730"/>
            <a:ext cx="6145857" cy="2587170"/>
          </a:xfrm>
          <a:prstGeom prst="rect">
            <a:avLst/>
          </a:prstGeom>
          <a:ln w="12700">
            <a:miter lim="400000"/>
          </a:ln>
        </p:spPr>
      </p:pic>
      <p:sp>
        <p:nvSpPr>
          <p:cNvPr id="1220" name="円形"/>
          <p:cNvSpPr/>
          <p:nvPr/>
        </p:nvSpPr>
        <p:spPr>
          <a:xfrm>
            <a:off x="1296719" y="7050906"/>
            <a:ext cx="914666" cy="914665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21" name="F5"/>
          <p:cNvSpPr txBox="1"/>
          <p:nvPr/>
        </p:nvSpPr>
        <p:spPr>
          <a:xfrm>
            <a:off x="1428485" y="6165581"/>
            <a:ext cx="1002242" cy="659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F5</a:t>
            </a:r>
          </a:p>
        </p:txBody>
      </p:sp>
      <p:grpSp>
        <p:nvGrpSpPr>
          <p:cNvPr id="1225" name="グループ"/>
          <p:cNvGrpSpPr/>
          <p:nvPr/>
        </p:nvGrpSpPr>
        <p:grpSpPr>
          <a:xfrm>
            <a:off x="4881700" y="3802874"/>
            <a:ext cx="534513" cy="547652"/>
            <a:chOff x="0" y="0"/>
            <a:chExt cx="534512" cy="547650"/>
          </a:xfrm>
        </p:grpSpPr>
        <p:sp>
          <p:nvSpPr>
            <p:cNvPr id="1222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23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24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36 X=X-BTN(28)+BTN(29)"/>
          <p:cNvSpPr txBox="1"/>
          <p:nvPr/>
        </p:nvSpPr>
        <p:spPr>
          <a:xfrm>
            <a:off x="142974" y="3780366"/>
            <a:ext cx="1271885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36 X=X-BTN(28)+BTN(29)</a:t>
            </a:r>
          </a:p>
        </p:txBody>
      </p:sp>
      <p:sp>
        <p:nvSpPr>
          <p:cNvPr id="1228" name="カーソルでそうさ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カーソルでそうさ</a:t>
            </a:r>
          </a:p>
        </p:txBody>
      </p:sp>
      <p:sp>
        <p:nvSpPr>
          <p:cNvPr id="1229" name="とめる（ESC）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とめる（ESC）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みる（F4）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うごかす（F5）</a:t>
            </a:r>
          </a:p>
        </p:txBody>
      </p:sp>
      <p:sp>
        <p:nvSpPr>
          <p:cNvPr id="1230" name="ほ…"/>
          <p:cNvSpPr txBox="1"/>
          <p:nvPr/>
        </p:nvSpPr>
        <p:spPr>
          <a:xfrm>
            <a:off x="2414869" y="4812194"/>
            <a:ext cx="2113625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ほ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マイナス</a:t>
            </a:r>
          </a:p>
        </p:txBody>
      </p:sp>
      <p:sp>
        <p:nvSpPr>
          <p:cNvPr id="1231" name="矢印"/>
          <p:cNvSpPr/>
          <p:nvPr/>
        </p:nvSpPr>
        <p:spPr>
          <a:xfrm rot="16200000">
            <a:off x="3114659" y="4541818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2" name="Shift+れ…"/>
          <p:cNvSpPr txBox="1"/>
          <p:nvPr/>
        </p:nvSpPr>
        <p:spPr>
          <a:xfrm>
            <a:off x="6003676" y="4922261"/>
            <a:ext cx="3004743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Shift+れ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プラス</a:t>
            </a:r>
          </a:p>
        </p:txBody>
      </p:sp>
      <p:sp>
        <p:nvSpPr>
          <p:cNvPr id="1233" name="矢印"/>
          <p:cNvSpPr/>
          <p:nvPr/>
        </p:nvSpPr>
        <p:spPr>
          <a:xfrm rot="16200000">
            <a:off x="7149025" y="4541818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4" name="イコール…"/>
          <p:cNvSpPr txBox="1"/>
          <p:nvPr/>
        </p:nvSpPr>
        <p:spPr>
          <a:xfrm>
            <a:off x="1244187" y="1121461"/>
            <a:ext cx="2406056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イコール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Shift+ほ</a:t>
            </a:r>
          </a:p>
        </p:txBody>
      </p:sp>
      <p:sp>
        <p:nvSpPr>
          <p:cNvPr id="1235" name="矢印"/>
          <p:cNvSpPr/>
          <p:nvPr/>
        </p:nvSpPr>
        <p:spPr>
          <a:xfrm flipH="1" rot="16200000">
            <a:off x="2090192" y="2845150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6" name="かっこ…"/>
          <p:cNvSpPr txBox="1"/>
          <p:nvPr/>
        </p:nvSpPr>
        <p:spPr>
          <a:xfrm>
            <a:off x="4009248" y="1138395"/>
            <a:ext cx="2328468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かっこ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Shift+8</a:t>
            </a:r>
          </a:p>
        </p:txBody>
      </p:sp>
      <p:sp>
        <p:nvSpPr>
          <p:cNvPr id="1237" name="矢印"/>
          <p:cNvSpPr/>
          <p:nvPr/>
        </p:nvSpPr>
        <p:spPr>
          <a:xfrm flipH="1" rot="16200000">
            <a:off x="5155126" y="2849383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38" name="かっこ…"/>
          <p:cNvSpPr txBox="1"/>
          <p:nvPr/>
        </p:nvSpPr>
        <p:spPr>
          <a:xfrm>
            <a:off x="6341814" y="1155328"/>
            <a:ext cx="2328468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かっこ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Shift+9</a:t>
            </a:r>
          </a:p>
        </p:txBody>
      </p:sp>
      <p:sp>
        <p:nvSpPr>
          <p:cNvPr id="1239" name="矢印"/>
          <p:cNvSpPr/>
          <p:nvPr/>
        </p:nvSpPr>
        <p:spPr>
          <a:xfrm flipH="1" rot="16200000">
            <a:off x="6560244" y="2870550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243" name="グループ"/>
          <p:cNvGrpSpPr/>
          <p:nvPr/>
        </p:nvGrpSpPr>
        <p:grpSpPr>
          <a:xfrm>
            <a:off x="11439134" y="3785941"/>
            <a:ext cx="534513" cy="547652"/>
            <a:chOff x="0" y="0"/>
            <a:chExt cx="534512" cy="547650"/>
          </a:xfrm>
        </p:grpSpPr>
        <p:sp>
          <p:nvSpPr>
            <p:cNvPr id="1240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41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42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39 IF SCR(X,5) END"/>
          <p:cNvSpPr txBox="1"/>
          <p:nvPr/>
        </p:nvSpPr>
        <p:spPr>
          <a:xfrm>
            <a:off x="142974" y="3776133"/>
            <a:ext cx="1271885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39 IF SCR(X,5) END</a:t>
            </a:r>
          </a:p>
        </p:txBody>
      </p:sp>
      <p:sp>
        <p:nvSpPr>
          <p:cNvPr id="1246" name="あたりはんてい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あたりはんてい</a:t>
            </a:r>
          </a:p>
        </p:txBody>
      </p:sp>
      <p:sp>
        <p:nvSpPr>
          <p:cNvPr id="1247" name="とめる（ESC）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とめる（ESC）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みる（F4）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うごかす（F5）</a:t>
            </a:r>
          </a:p>
        </p:txBody>
      </p:sp>
      <p:sp>
        <p:nvSpPr>
          <p:cNvPr id="1248" name="かっこ…"/>
          <p:cNvSpPr txBox="1"/>
          <p:nvPr/>
        </p:nvSpPr>
        <p:spPr>
          <a:xfrm>
            <a:off x="3573215" y="1256928"/>
            <a:ext cx="2328467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かっこ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Shift+8</a:t>
            </a:r>
          </a:p>
        </p:txBody>
      </p:sp>
      <p:sp>
        <p:nvSpPr>
          <p:cNvPr id="1249" name="矢印"/>
          <p:cNvSpPr/>
          <p:nvPr/>
        </p:nvSpPr>
        <p:spPr>
          <a:xfrm flipH="1" rot="16200000">
            <a:off x="4719092" y="2967917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50" name="かっこ…"/>
          <p:cNvSpPr txBox="1"/>
          <p:nvPr/>
        </p:nvSpPr>
        <p:spPr>
          <a:xfrm>
            <a:off x="6426480" y="1273861"/>
            <a:ext cx="2328468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かっこ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Shift+9</a:t>
            </a:r>
          </a:p>
        </p:txBody>
      </p:sp>
      <p:sp>
        <p:nvSpPr>
          <p:cNvPr id="1251" name="矢印"/>
          <p:cNvSpPr/>
          <p:nvPr/>
        </p:nvSpPr>
        <p:spPr>
          <a:xfrm flipH="1" rot="16200000">
            <a:off x="6644911" y="2989083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255" name="グループ"/>
          <p:cNvGrpSpPr/>
          <p:nvPr/>
        </p:nvGrpSpPr>
        <p:grpSpPr>
          <a:xfrm>
            <a:off x="9521434" y="3794407"/>
            <a:ext cx="534513" cy="547652"/>
            <a:chOff x="0" y="0"/>
            <a:chExt cx="534512" cy="547650"/>
          </a:xfrm>
        </p:grpSpPr>
        <p:sp>
          <p:nvSpPr>
            <p:cNvPr id="1252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53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54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1256" name="ね…"/>
          <p:cNvSpPr txBox="1"/>
          <p:nvPr/>
        </p:nvSpPr>
        <p:spPr>
          <a:xfrm>
            <a:off x="5047374" y="4823288"/>
            <a:ext cx="1903216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ね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コンマ</a:t>
            </a:r>
          </a:p>
        </p:txBody>
      </p:sp>
      <p:sp>
        <p:nvSpPr>
          <p:cNvPr id="1257" name="矢印"/>
          <p:cNvSpPr/>
          <p:nvPr/>
        </p:nvSpPr>
        <p:spPr>
          <a:xfrm rot="16200000">
            <a:off x="5641959" y="4529118"/>
            <a:ext cx="714045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ゲームできた！？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ゲームできた！？</a:t>
            </a:r>
          </a:p>
        </p:txBody>
      </p:sp>
      <p:pic>
        <p:nvPicPr>
          <p:cNvPr id="126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61316" y="4953260"/>
            <a:ext cx="4190260" cy="267831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四角形"/>
          <p:cNvSpPr/>
          <p:nvPr/>
        </p:nvSpPr>
        <p:spPr>
          <a:xfrm>
            <a:off x="6187814" y="8584803"/>
            <a:ext cx="850769" cy="228997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38" name="接続の線"/>
          <p:cNvSpPr/>
          <p:nvPr/>
        </p:nvSpPr>
        <p:spPr>
          <a:xfrm>
            <a:off x="8682059" y="6331070"/>
            <a:ext cx="2110976" cy="439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4" fill="norm" stroke="1" extrusionOk="0">
                <a:moveTo>
                  <a:pt x="0" y="15896"/>
                </a:moveTo>
                <a:cubicBezTo>
                  <a:pt x="11917" y="21600"/>
                  <a:pt x="19117" y="16301"/>
                  <a:pt x="2160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284" name="グループ"/>
          <p:cNvGrpSpPr/>
          <p:nvPr/>
        </p:nvGrpSpPr>
        <p:grpSpPr>
          <a:xfrm>
            <a:off x="10431537" y="4819373"/>
            <a:ext cx="783036" cy="1511796"/>
            <a:chOff x="0" y="0"/>
            <a:chExt cx="783034" cy="1511795"/>
          </a:xfrm>
        </p:grpSpPr>
        <p:sp>
          <p:nvSpPr>
            <p:cNvPr id="282" name="四角形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83" name="角丸四角形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87" name="グループ"/>
          <p:cNvGrpSpPr/>
          <p:nvPr/>
        </p:nvGrpSpPr>
        <p:grpSpPr>
          <a:xfrm>
            <a:off x="7899024" y="6459892"/>
            <a:ext cx="783036" cy="405574"/>
            <a:chOff x="0" y="0"/>
            <a:chExt cx="783034" cy="405572"/>
          </a:xfrm>
        </p:grpSpPr>
        <p:sp>
          <p:nvSpPr>
            <p:cNvPr id="285" name="四角形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86" name="角丸四角形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90" name="グループ"/>
          <p:cNvGrpSpPr/>
          <p:nvPr/>
        </p:nvGrpSpPr>
        <p:grpSpPr>
          <a:xfrm>
            <a:off x="7846997" y="5557150"/>
            <a:ext cx="1511796" cy="783036"/>
            <a:chOff x="0" y="0"/>
            <a:chExt cx="1511795" cy="783034"/>
          </a:xfrm>
        </p:grpSpPr>
        <p:sp>
          <p:nvSpPr>
            <p:cNvPr id="288" name="四角形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89" name="角丸四角形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39" name="接続の線"/>
          <p:cNvSpPr/>
          <p:nvPr/>
        </p:nvSpPr>
        <p:spPr>
          <a:xfrm>
            <a:off x="9135370" y="4487297"/>
            <a:ext cx="925568" cy="1333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68" h="21600" fill="norm" stroke="1" extrusionOk="0">
                <a:moveTo>
                  <a:pt x="3925" y="21600"/>
                </a:moveTo>
                <a:cubicBezTo>
                  <a:pt x="21600" y="17589"/>
                  <a:pt x="20292" y="10389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29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8549"/>
          <a:stretch>
            <a:fillRect/>
          </a:stretch>
        </p:blipFill>
        <p:spPr>
          <a:xfrm>
            <a:off x="4474469" y="2055189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テレビ"/>
          <p:cNvSpPr txBox="1"/>
          <p:nvPr>
            <p:ph type="title"/>
          </p:nvPr>
        </p:nvSpPr>
        <p:spPr>
          <a:xfrm>
            <a:off x="821961" y="1363194"/>
            <a:ext cx="2800549" cy="69054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/>
            <a:r>
              <a:t>テレビ</a:t>
            </a:r>
          </a:p>
        </p:txBody>
      </p:sp>
      <p:sp>
        <p:nvSpPr>
          <p:cNvPr id="294" name="キーボード"/>
          <p:cNvSpPr txBox="1"/>
          <p:nvPr/>
        </p:nvSpPr>
        <p:spPr>
          <a:xfrm>
            <a:off x="4753609" y="1239661"/>
            <a:ext cx="3986011" cy="937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キーボード</a:t>
            </a:r>
          </a:p>
        </p:txBody>
      </p:sp>
      <p:sp>
        <p:nvSpPr>
          <p:cNvPr id="295" name="IchigoJamをつないで、スイッチオン"/>
          <p:cNvSpPr txBox="1"/>
          <p:nvPr/>
        </p:nvSpPr>
        <p:spPr>
          <a:xfrm>
            <a:off x="988086" y="-47532"/>
            <a:ext cx="1127508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2516">
              <a:defRPr sz="49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IchigoJamをつないで、スイッチオン</a:t>
            </a:r>
          </a:p>
        </p:txBody>
      </p:sp>
      <p:sp>
        <p:nvSpPr>
          <p:cNvPr id="296" name="線"/>
          <p:cNvSpPr/>
          <p:nvPr/>
        </p:nvSpPr>
        <p:spPr>
          <a:xfrm flipH="1">
            <a:off x="6145147" y="7814733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297" name="ON"/>
          <p:cNvSpPr txBox="1"/>
          <p:nvPr/>
        </p:nvSpPr>
        <p:spPr>
          <a:xfrm>
            <a:off x="6719213" y="7469619"/>
            <a:ext cx="93597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340" name="接続の線"/>
          <p:cNvSpPr/>
          <p:nvPr/>
        </p:nvSpPr>
        <p:spPr>
          <a:xfrm>
            <a:off x="948217" y="2903471"/>
            <a:ext cx="1069085" cy="3147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541" h="21600" fill="norm" stroke="1" extrusionOk="0">
                <a:moveTo>
                  <a:pt x="18541" y="21600"/>
                </a:moveTo>
                <a:cubicBezTo>
                  <a:pt x="2604" y="20334"/>
                  <a:pt x="-3059" y="13134"/>
                  <a:pt x="155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grpSp>
        <p:nvGrpSpPr>
          <p:cNvPr id="302" name="グループ"/>
          <p:cNvGrpSpPr/>
          <p:nvPr/>
        </p:nvGrpSpPr>
        <p:grpSpPr>
          <a:xfrm>
            <a:off x="2017305" y="5679593"/>
            <a:ext cx="1620591" cy="690549"/>
            <a:chOff x="0" y="0"/>
            <a:chExt cx="1620589" cy="690547"/>
          </a:xfrm>
        </p:grpSpPr>
        <p:sp>
          <p:nvSpPr>
            <p:cNvPr id="299" name="四角形"/>
            <p:cNvSpPr/>
            <p:nvPr/>
          </p:nvSpPr>
          <p:spPr>
            <a:xfrm rot="5400000">
              <a:off x="1265708" y="64254"/>
              <a:ext cx="161548" cy="548216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00" name="四角形"/>
            <p:cNvSpPr/>
            <p:nvPr/>
          </p:nvSpPr>
          <p:spPr>
            <a:xfrm rot="5400000">
              <a:off x="831739" y="71166"/>
              <a:ext cx="454772" cy="548216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01" name="角丸四角形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307" name="グループ"/>
          <p:cNvGrpSpPr/>
          <p:nvPr/>
        </p:nvGrpSpPr>
        <p:grpSpPr>
          <a:xfrm>
            <a:off x="494052" y="2226609"/>
            <a:ext cx="3225659" cy="2589130"/>
            <a:chOff x="0" y="0"/>
            <a:chExt cx="3225658" cy="2589128"/>
          </a:xfrm>
        </p:grpSpPr>
        <p:sp>
          <p:nvSpPr>
            <p:cNvPr id="303" name="四角形"/>
            <p:cNvSpPr/>
            <p:nvPr/>
          </p:nvSpPr>
          <p:spPr>
            <a:xfrm>
              <a:off x="1340460" y="2029266"/>
              <a:ext cx="544739" cy="405573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4" name="四角形"/>
            <p:cNvSpPr/>
            <p:nvPr/>
          </p:nvSpPr>
          <p:spPr>
            <a:xfrm>
              <a:off x="0" y="0"/>
              <a:ext cx="3225659" cy="2162339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5" name="四角形"/>
            <p:cNvSpPr/>
            <p:nvPr/>
          </p:nvSpPr>
          <p:spPr>
            <a:xfrm>
              <a:off x="207697" y="212162"/>
              <a:ext cx="2810264" cy="173801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06" name="四角形"/>
            <p:cNvSpPr/>
            <p:nvPr/>
          </p:nvSpPr>
          <p:spPr>
            <a:xfrm>
              <a:off x="804333" y="2284328"/>
              <a:ext cx="1616993" cy="304801"/>
            </a:xfrm>
            <a:prstGeom prst="rect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312" name="グループ"/>
          <p:cNvGrpSpPr/>
          <p:nvPr/>
        </p:nvGrpSpPr>
        <p:grpSpPr>
          <a:xfrm>
            <a:off x="10275939" y="2960070"/>
            <a:ext cx="1094232" cy="1740043"/>
            <a:chOff x="0" y="0"/>
            <a:chExt cx="1094231" cy="1740041"/>
          </a:xfrm>
        </p:grpSpPr>
        <p:sp>
          <p:nvSpPr>
            <p:cNvPr id="308" name="四角形"/>
            <p:cNvSpPr/>
            <p:nvPr/>
          </p:nvSpPr>
          <p:spPr>
            <a:xfrm>
              <a:off x="631360" y="0"/>
              <a:ext cx="136930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09" name="四角形"/>
            <p:cNvSpPr/>
            <p:nvPr/>
          </p:nvSpPr>
          <p:spPr>
            <a:xfrm>
              <a:off x="325940" y="0"/>
              <a:ext cx="136930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10" name="角丸四角形"/>
            <p:cNvSpPr/>
            <p:nvPr/>
          </p:nvSpPr>
          <p:spPr>
            <a:xfrm>
              <a:off x="0" y="406809"/>
              <a:ext cx="1094232" cy="1333233"/>
            </a:xfrm>
            <a:prstGeom prst="roundRect">
              <a:avLst>
                <a:gd name="adj" fmla="val 25953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11" name="角丸四角形"/>
            <p:cNvSpPr/>
            <p:nvPr/>
          </p:nvSpPr>
          <p:spPr>
            <a:xfrm>
              <a:off x="155598" y="1323653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316" name="グループ"/>
          <p:cNvGrpSpPr/>
          <p:nvPr/>
        </p:nvGrpSpPr>
        <p:grpSpPr>
          <a:xfrm>
            <a:off x="11588422" y="2947370"/>
            <a:ext cx="783036" cy="1511797"/>
            <a:chOff x="0" y="0"/>
            <a:chExt cx="783034" cy="1511795"/>
          </a:xfrm>
        </p:grpSpPr>
        <p:sp>
          <p:nvSpPr>
            <p:cNvPr id="313" name="四角形"/>
            <p:cNvSpPr/>
            <p:nvPr/>
          </p:nvSpPr>
          <p:spPr>
            <a:xfrm>
              <a:off x="477197" y="0"/>
              <a:ext cx="136930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14" name="四角形"/>
            <p:cNvSpPr/>
            <p:nvPr/>
          </p:nvSpPr>
          <p:spPr>
            <a:xfrm>
              <a:off x="171777" y="0"/>
              <a:ext cx="136930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15" name="角丸四角形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41" name="接続の線"/>
          <p:cNvSpPr/>
          <p:nvPr/>
        </p:nvSpPr>
        <p:spPr>
          <a:xfrm>
            <a:off x="1035248" y="4920850"/>
            <a:ext cx="4345452" cy="3829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2" fill="norm" stroke="1" extrusionOk="0">
                <a:moveTo>
                  <a:pt x="21600" y="21511"/>
                </a:moveTo>
                <a:cubicBezTo>
                  <a:pt x="10174" y="21600"/>
                  <a:pt x="2974" y="14430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18" name="角丸四角形"/>
          <p:cNvSpPr/>
          <p:nvPr/>
        </p:nvSpPr>
        <p:spPr>
          <a:xfrm rot="5400000">
            <a:off x="5095309" y="8033815"/>
            <a:ext cx="690549" cy="1324571"/>
          </a:xfrm>
          <a:prstGeom prst="roundRect">
            <a:avLst>
              <a:gd name="adj" fmla="val 20147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42" name="接続の線"/>
          <p:cNvSpPr/>
          <p:nvPr/>
        </p:nvSpPr>
        <p:spPr>
          <a:xfrm>
            <a:off x="7804299" y="4459067"/>
            <a:ext cx="4162639" cy="4354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28" fill="norm" stroke="1" extrusionOk="0">
                <a:moveTo>
                  <a:pt x="21600" y="0"/>
                </a:moveTo>
                <a:cubicBezTo>
                  <a:pt x="20813" y="14761"/>
                  <a:pt x="13613" y="21600"/>
                  <a:pt x="0" y="20517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20" name="角丸四角形"/>
          <p:cNvSpPr/>
          <p:nvPr/>
        </p:nvSpPr>
        <p:spPr>
          <a:xfrm rot="5400000">
            <a:off x="6905338" y="8065524"/>
            <a:ext cx="518601" cy="1279445"/>
          </a:xfrm>
          <a:prstGeom prst="roundRect">
            <a:avLst>
              <a:gd name="adj" fmla="val 25913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43" name="接続の線"/>
          <p:cNvSpPr/>
          <p:nvPr/>
        </p:nvSpPr>
        <p:spPr>
          <a:xfrm>
            <a:off x="984448" y="4573614"/>
            <a:ext cx="1394419" cy="4125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511" y="18753"/>
                  <a:pt x="4311" y="11553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22" name="四角形"/>
          <p:cNvSpPr/>
          <p:nvPr/>
        </p:nvSpPr>
        <p:spPr>
          <a:xfrm rot="8326879">
            <a:off x="2656605" y="8823959"/>
            <a:ext cx="161548" cy="548216"/>
          </a:xfrm>
          <a:prstGeom prst="rect">
            <a:avLst/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23" name="四角形"/>
          <p:cNvSpPr/>
          <p:nvPr/>
        </p:nvSpPr>
        <p:spPr>
          <a:xfrm rot="8326879">
            <a:off x="2315443" y="8612364"/>
            <a:ext cx="454773" cy="548215"/>
          </a:xfrm>
          <a:prstGeom prst="rect">
            <a:avLst/>
          </a:prstGeom>
          <a:solidFill>
            <a:srgbClr val="A6AAA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24" name="角丸四角形"/>
          <p:cNvSpPr/>
          <p:nvPr/>
        </p:nvSpPr>
        <p:spPr>
          <a:xfrm rot="8326879">
            <a:off x="1805241" y="7974880"/>
            <a:ext cx="690549" cy="927498"/>
          </a:xfrm>
          <a:prstGeom prst="roundRect">
            <a:avLst>
              <a:gd name="adj" fmla="val 20147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25" name="②"/>
          <p:cNvSpPr txBox="1"/>
          <p:nvPr/>
        </p:nvSpPr>
        <p:spPr>
          <a:xfrm>
            <a:off x="3337983" y="6370579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②</a:t>
            </a:r>
          </a:p>
        </p:txBody>
      </p:sp>
      <p:sp>
        <p:nvSpPr>
          <p:cNvPr id="326" name="①"/>
          <p:cNvSpPr txBox="1"/>
          <p:nvPr/>
        </p:nvSpPr>
        <p:spPr>
          <a:xfrm>
            <a:off x="7620675" y="4774505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①</a:t>
            </a:r>
          </a:p>
        </p:txBody>
      </p:sp>
      <p:sp>
        <p:nvSpPr>
          <p:cNvPr id="327" name="③"/>
          <p:cNvSpPr txBox="1"/>
          <p:nvPr/>
        </p:nvSpPr>
        <p:spPr>
          <a:xfrm>
            <a:off x="7752486" y="707277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③</a:t>
            </a:r>
          </a:p>
        </p:txBody>
      </p:sp>
      <p:sp>
        <p:nvSpPr>
          <p:cNvPr id="328" name="⑥"/>
          <p:cNvSpPr txBox="1"/>
          <p:nvPr/>
        </p:nvSpPr>
        <p:spPr>
          <a:xfrm>
            <a:off x="5966019" y="907937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⑥</a:t>
            </a:r>
          </a:p>
        </p:txBody>
      </p:sp>
      <p:sp>
        <p:nvSpPr>
          <p:cNvPr id="329" name="④"/>
          <p:cNvSpPr txBox="1"/>
          <p:nvPr/>
        </p:nvSpPr>
        <p:spPr>
          <a:xfrm>
            <a:off x="9661719" y="3840224"/>
            <a:ext cx="57150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④</a:t>
            </a:r>
          </a:p>
        </p:txBody>
      </p:sp>
      <p:sp>
        <p:nvSpPr>
          <p:cNvPr id="330" name="⑤"/>
          <p:cNvSpPr txBox="1"/>
          <p:nvPr/>
        </p:nvSpPr>
        <p:spPr>
          <a:xfrm>
            <a:off x="12320240" y="4432890"/>
            <a:ext cx="57150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⑤</a:t>
            </a:r>
          </a:p>
        </p:txBody>
      </p:sp>
      <p:grpSp>
        <p:nvGrpSpPr>
          <p:cNvPr id="336" name="グループ"/>
          <p:cNvGrpSpPr/>
          <p:nvPr/>
        </p:nvGrpSpPr>
        <p:grpSpPr>
          <a:xfrm>
            <a:off x="10080628" y="2078809"/>
            <a:ext cx="2633107" cy="771261"/>
            <a:chOff x="0" y="0"/>
            <a:chExt cx="2633105" cy="771260"/>
          </a:xfrm>
        </p:grpSpPr>
        <p:sp>
          <p:nvSpPr>
            <p:cNvPr id="331" name="角丸四角形"/>
            <p:cNvSpPr/>
            <p:nvPr/>
          </p:nvSpPr>
          <p:spPr>
            <a:xfrm>
              <a:off x="0" y="0"/>
              <a:ext cx="2633106" cy="771261"/>
            </a:xfrm>
            <a:prstGeom prst="roundRect">
              <a:avLst>
                <a:gd name="adj" fmla="val 24700"/>
              </a:avLst>
            </a:prstGeom>
            <a:solidFill>
              <a:srgbClr val="DCDEE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2" name="四角形"/>
            <p:cNvSpPr/>
            <p:nvPr/>
          </p:nvSpPr>
          <p:spPr>
            <a:xfrm>
              <a:off x="51142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3" name="四角形"/>
            <p:cNvSpPr/>
            <p:nvPr/>
          </p:nvSpPr>
          <p:spPr>
            <a:xfrm>
              <a:off x="776379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4" name="四角形"/>
            <p:cNvSpPr/>
            <p:nvPr/>
          </p:nvSpPr>
          <p:spPr>
            <a:xfrm>
              <a:off x="1692320" y="189404"/>
              <a:ext cx="149028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5" name="四角形"/>
            <p:cNvSpPr/>
            <p:nvPr/>
          </p:nvSpPr>
          <p:spPr>
            <a:xfrm>
              <a:off x="1957275" y="189404"/>
              <a:ext cx="149027" cy="40557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337" name="でんげん"/>
          <p:cNvSpPr txBox="1"/>
          <p:nvPr/>
        </p:nvSpPr>
        <p:spPr>
          <a:xfrm>
            <a:off x="9302051" y="1041852"/>
            <a:ext cx="4190260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でんげん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じつはバグがあるよ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じつはバグがあるよ</a:t>
            </a:r>
          </a:p>
        </p:txBody>
      </p:sp>
      <p:pic>
        <p:nvPicPr>
          <p:cNvPr id="126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37 X=X&amp;31"/>
          <p:cNvSpPr txBox="1"/>
          <p:nvPr/>
        </p:nvSpPr>
        <p:spPr>
          <a:xfrm>
            <a:off x="75670" y="3809999"/>
            <a:ext cx="12718853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150000"/>
              </a:lnSpc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37 X=X&amp;31</a:t>
            </a:r>
          </a:p>
        </p:txBody>
      </p:sp>
      <p:sp>
        <p:nvSpPr>
          <p:cNvPr id="1266" name="バグをつぶそう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バグをつぶそう</a:t>
            </a:r>
          </a:p>
        </p:txBody>
      </p:sp>
      <p:sp>
        <p:nvSpPr>
          <p:cNvPr id="1267" name="エンター、F5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エンター、F5</a:t>
            </a:r>
          </a:p>
        </p:txBody>
      </p:sp>
      <p:sp>
        <p:nvSpPr>
          <p:cNvPr id="1268" name="Shift+6…"/>
          <p:cNvSpPr txBox="1"/>
          <p:nvPr/>
        </p:nvSpPr>
        <p:spPr>
          <a:xfrm>
            <a:off x="2342901" y="4812293"/>
            <a:ext cx="2113626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Shift+6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アンド</a:t>
            </a:r>
          </a:p>
        </p:txBody>
      </p:sp>
      <p:sp>
        <p:nvSpPr>
          <p:cNvPr id="1269" name="矢印"/>
          <p:cNvSpPr/>
          <p:nvPr/>
        </p:nvSpPr>
        <p:spPr>
          <a:xfrm rot="16200000">
            <a:off x="3042691" y="4541917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270" name="イコール…"/>
          <p:cNvSpPr txBox="1"/>
          <p:nvPr/>
        </p:nvSpPr>
        <p:spPr>
          <a:xfrm>
            <a:off x="1167987" y="1273861"/>
            <a:ext cx="2406056" cy="1848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イコール</a:t>
            </a:r>
          </a:p>
          <a:p>
            <a: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Shift+ほ</a:t>
            </a:r>
          </a:p>
        </p:txBody>
      </p:sp>
      <p:sp>
        <p:nvSpPr>
          <p:cNvPr id="1271" name="矢印"/>
          <p:cNvSpPr/>
          <p:nvPr/>
        </p:nvSpPr>
        <p:spPr>
          <a:xfrm flipH="1" rot="16200000">
            <a:off x="2013992" y="3061050"/>
            <a:ext cx="714046" cy="567466"/>
          </a:xfrm>
          <a:prstGeom prst="rightArrow">
            <a:avLst>
              <a:gd name="adj1" fmla="val 32000"/>
              <a:gd name="adj2" fmla="val 80532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grpSp>
        <p:nvGrpSpPr>
          <p:cNvPr id="1275" name="グループ"/>
          <p:cNvGrpSpPr/>
          <p:nvPr/>
        </p:nvGrpSpPr>
        <p:grpSpPr>
          <a:xfrm>
            <a:off x="4805500" y="3815574"/>
            <a:ext cx="534513" cy="547652"/>
            <a:chOff x="0" y="0"/>
            <a:chExt cx="534512" cy="547650"/>
          </a:xfrm>
        </p:grpSpPr>
        <p:sp>
          <p:nvSpPr>
            <p:cNvPr id="1272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73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274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ゲームたいかい！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ゲームたいかい！</a:t>
            </a:r>
          </a:p>
        </p:txBody>
      </p:sp>
      <p:pic>
        <p:nvPicPr>
          <p:cNvPr id="1278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アプリのきほん！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アプリのきほん！</a:t>
            </a:r>
          </a:p>
        </p:txBody>
      </p:sp>
      <p:sp>
        <p:nvSpPr>
          <p:cNvPr id="1281" name="10 CLS:X=15…"/>
          <p:cNvSpPr txBox="1"/>
          <p:nvPr/>
        </p:nvSpPr>
        <p:spPr>
          <a:xfrm>
            <a:off x="621770" y="2221275"/>
            <a:ext cx="12718853" cy="543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CLS:X=15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LC RND(32),23:?”*”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35 WAIT3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36 X=X-BTN(28)+BTN(29)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37 X=X&amp;31</a:t>
            </a:r>
            <a:br/>
            <a:r>
              <a:t>39 IF SCR(X,5) END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40 GOTO20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br/>
          </a:p>
        </p:txBody>
      </p:sp>
      <p:sp>
        <p:nvSpPr>
          <p:cNvPr id="1282" name="線"/>
          <p:cNvSpPr/>
          <p:nvPr/>
        </p:nvSpPr>
        <p:spPr>
          <a:xfrm>
            <a:off x="7018173" y="2873209"/>
            <a:ext cx="3763959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83" name="線"/>
          <p:cNvSpPr/>
          <p:nvPr/>
        </p:nvSpPr>
        <p:spPr>
          <a:xfrm>
            <a:off x="10728289" y="2873510"/>
            <a:ext cx="1" cy="2755134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84" name="線"/>
          <p:cNvSpPr/>
          <p:nvPr/>
        </p:nvSpPr>
        <p:spPr>
          <a:xfrm flipH="1">
            <a:off x="8831191" y="5167676"/>
            <a:ext cx="2627173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85" name="じぶんキャラのいちに、なにかあれば、おわる（END）"/>
          <p:cNvSpPr txBox="1"/>
          <p:nvPr/>
        </p:nvSpPr>
        <p:spPr>
          <a:xfrm>
            <a:off x="806316" y="6658471"/>
            <a:ext cx="968171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じぶんキャラのいちに、なにかあれば、おわる（END）</a:t>
            </a:r>
          </a:p>
        </p:txBody>
      </p:sp>
      <p:sp>
        <p:nvSpPr>
          <p:cNvPr id="1286" name="さいしょだけ（セットアップ）"/>
          <p:cNvSpPr txBox="1"/>
          <p:nvPr/>
        </p:nvSpPr>
        <p:spPr>
          <a:xfrm>
            <a:off x="6330816" y="1595338"/>
            <a:ext cx="540639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さいしょだけ（セットアップ）</a:t>
            </a:r>
          </a:p>
        </p:txBody>
      </p:sp>
      <p:sp>
        <p:nvSpPr>
          <p:cNvPr id="1287" name="線"/>
          <p:cNvSpPr/>
          <p:nvPr/>
        </p:nvSpPr>
        <p:spPr>
          <a:xfrm flipH="1">
            <a:off x="5750964" y="2128656"/>
            <a:ext cx="632903" cy="29381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88" name="線"/>
          <p:cNvSpPr/>
          <p:nvPr/>
        </p:nvSpPr>
        <p:spPr>
          <a:xfrm flipV="1">
            <a:off x="432258" y="2814212"/>
            <a:ext cx="1" cy="2899130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89" name="線"/>
          <p:cNvSpPr/>
          <p:nvPr/>
        </p:nvSpPr>
        <p:spPr>
          <a:xfrm flipV="1">
            <a:off x="432258" y="2237787"/>
            <a:ext cx="1" cy="482601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90" name="線"/>
          <p:cNvSpPr/>
          <p:nvPr/>
        </p:nvSpPr>
        <p:spPr>
          <a:xfrm flipH="1" flipV="1">
            <a:off x="5391258" y="5581071"/>
            <a:ext cx="538008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1291" name="プログラムのつくりをかくにん"/>
          <p:cNvSpPr txBox="1"/>
          <p:nvPr>
            <p:ph type="title"/>
          </p:nvPr>
        </p:nvSpPr>
        <p:spPr>
          <a:xfrm>
            <a:off x="1488049" y="138873"/>
            <a:ext cx="10028702" cy="131312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プログラムのつくりをかくにん</a:t>
            </a:r>
          </a:p>
        </p:txBody>
      </p:sp>
      <p:sp>
        <p:nvSpPr>
          <p:cNvPr id="1292" name="くりかえし（ループ）"/>
          <p:cNvSpPr txBox="1"/>
          <p:nvPr/>
        </p:nvSpPr>
        <p:spPr>
          <a:xfrm>
            <a:off x="7829416" y="5728923"/>
            <a:ext cx="386334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くりかえし（ループ）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角丸四角形"/>
          <p:cNvSpPr/>
          <p:nvPr/>
        </p:nvSpPr>
        <p:spPr>
          <a:xfrm>
            <a:off x="1710861" y="1784819"/>
            <a:ext cx="3183432" cy="2242390"/>
          </a:xfrm>
          <a:prstGeom prst="roundRect">
            <a:avLst>
              <a:gd name="adj" fmla="val 14046"/>
            </a:avLst>
          </a:prstGeom>
          <a:solidFill>
            <a:srgbClr val="A6AAA9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5" name="角丸四角形"/>
          <p:cNvSpPr/>
          <p:nvPr/>
        </p:nvSpPr>
        <p:spPr>
          <a:xfrm>
            <a:off x="1710861" y="7224991"/>
            <a:ext cx="3183432" cy="2242390"/>
          </a:xfrm>
          <a:prstGeom prst="roundRect">
            <a:avLst>
              <a:gd name="adj" fmla="val 14046"/>
            </a:avLst>
          </a:prstGeom>
          <a:solidFill>
            <a:srgbClr val="A6AAA9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6" name="角丸四角形"/>
          <p:cNvSpPr/>
          <p:nvPr/>
        </p:nvSpPr>
        <p:spPr>
          <a:xfrm>
            <a:off x="5430874" y="4515563"/>
            <a:ext cx="3183432" cy="2242390"/>
          </a:xfrm>
          <a:prstGeom prst="roundRect">
            <a:avLst>
              <a:gd name="adj" fmla="val 14046"/>
            </a:avLst>
          </a:prstGeom>
          <a:solidFill>
            <a:srgbClr val="A6AAA9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297" name="つないでつくる、プログラム"/>
          <p:cNvSpPr txBox="1"/>
          <p:nvPr>
            <p:ph type="title"/>
          </p:nvPr>
        </p:nvSpPr>
        <p:spPr>
          <a:xfrm>
            <a:off x="342668" y="138873"/>
            <a:ext cx="12460108" cy="160443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6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つないでつくる、プログラム</a:t>
            </a:r>
          </a:p>
        </p:txBody>
      </p:sp>
      <p:sp>
        <p:nvSpPr>
          <p:cNvPr id="1298" name="セットアップ"/>
          <p:cNvSpPr/>
          <p:nvPr/>
        </p:nvSpPr>
        <p:spPr>
          <a:xfrm>
            <a:off x="2164511" y="2508569"/>
            <a:ext cx="2490915" cy="69944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セットアップ</a:t>
            </a:r>
          </a:p>
        </p:txBody>
      </p:sp>
      <p:sp>
        <p:nvSpPr>
          <p:cNvPr id="1299" name="ループ"/>
          <p:cNvSpPr/>
          <p:nvPr/>
        </p:nvSpPr>
        <p:spPr>
          <a:xfrm>
            <a:off x="2164511" y="3177436"/>
            <a:ext cx="2490915" cy="6994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ループ</a:t>
            </a:r>
          </a:p>
        </p:txBody>
      </p:sp>
      <p:sp>
        <p:nvSpPr>
          <p:cNvPr id="1300" name="タイトル"/>
          <p:cNvSpPr txBox="1"/>
          <p:nvPr/>
        </p:nvSpPr>
        <p:spPr>
          <a:xfrm>
            <a:off x="1915449" y="1960824"/>
            <a:ext cx="162306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タイトル</a:t>
            </a:r>
          </a:p>
        </p:txBody>
      </p:sp>
      <p:sp>
        <p:nvSpPr>
          <p:cNvPr id="1301" name="セットアップ"/>
          <p:cNvSpPr/>
          <p:nvPr/>
        </p:nvSpPr>
        <p:spPr>
          <a:xfrm>
            <a:off x="2164511" y="5239313"/>
            <a:ext cx="2490915" cy="69944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セットアップ</a:t>
            </a:r>
          </a:p>
        </p:txBody>
      </p:sp>
      <p:sp>
        <p:nvSpPr>
          <p:cNvPr id="1302" name="ループ"/>
          <p:cNvSpPr/>
          <p:nvPr/>
        </p:nvSpPr>
        <p:spPr>
          <a:xfrm>
            <a:off x="2164511" y="5908180"/>
            <a:ext cx="2490915" cy="6994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ループ</a:t>
            </a:r>
          </a:p>
        </p:txBody>
      </p:sp>
      <p:sp>
        <p:nvSpPr>
          <p:cNvPr id="1303" name="角丸四角形"/>
          <p:cNvSpPr/>
          <p:nvPr/>
        </p:nvSpPr>
        <p:spPr>
          <a:xfrm>
            <a:off x="1710861" y="4515563"/>
            <a:ext cx="3183432" cy="2242390"/>
          </a:xfrm>
          <a:prstGeom prst="roundRect">
            <a:avLst>
              <a:gd name="adj" fmla="val 14046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04" name="ゲームメイン"/>
          <p:cNvSpPr txBox="1"/>
          <p:nvPr/>
        </p:nvSpPr>
        <p:spPr>
          <a:xfrm>
            <a:off x="1915449" y="4640767"/>
            <a:ext cx="236601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ゲームメイン</a:t>
            </a:r>
          </a:p>
        </p:txBody>
      </p:sp>
      <p:sp>
        <p:nvSpPr>
          <p:cNvPr id="1305" name="セットアップ"/>
          <p:cNvSpPr/>
          <p:nvPr/>
        </p:nvSpPr>
        <p:spPr>
          <a:xfrm>
            <a:off x="2164511" y="7948741"/>
            <a:ext cx="2490915" cy="699443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セットアップ</a:t>
            </a:r>
          </a:p>
        </p:txBody>
      </p:sp>
      <p:sp>
        <p:nvSpPr>
          <p:cNvPr id="1306" name="ループ"/>
          <p:cNvSpPr/>
          <p:nvPr/>
        </p:nvSpPr>
        <p:spPr>
          <a:xfrm>
            <a:off x="2164511" y="8617608"/>
            <a:ext cx="2490915" cy="69944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ループ</a:t>
            </a:r>
          </a:p>
        </p:txBody>
      </p:sp>
      <p:sp>
        <p:nvSpPr>
          <p:cNvPr id="1307" name="エンディング"/>
          <p:cNvSpPr txBox="1"/>
          <p:nvPr/>
        </p:nvSpPr>
        <p:spPr>
          <a:xfrm>
            <a:off x="1915449" y="7400996"/>
            <a:ext cx="2369821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エンディング</a:t>
            </a:r>
          </a:p>
        </p:txBody>
      </p:sp>
      <p:sp>
        <p:nvSpPr>
          <p:cNvPr id="1308" name="セットアップ"/>
          <p:cNvSpPr/>
          <p:nvPr/>
        </p:nvSpPr>
        <p:spPr>
          <a:xfrm>
            <a:off x="5884523" y="5239313"/>
            <a:ext cx="2490915" cy="699442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セットアップ</a:t>
            </a:r>
          </a:p>
        </p:txBody>
      </p:sp>
      <p:sp>
        <p:nvSpPr>
          <p:cNvPr id="1309" name="ループ"/>
          <p:cNvSpPr/>
          <p:nvPr/>
        </p:nvSpPr>
        <p:spPr>
          <a:xfrm>
            <a:off x="5884523" y="5908180"/>
            <a:ext cx="2490915" cy="6994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solidFill>
                  <a:srgbClr val="FFFF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ループ</a:t>
            </a:r>
          </a:p>
        </p:txBody>
      </p:sp>
      <p:sp>
        <p:nvSpPr>
          <p:cNvPr id="1310" name="ゲームオーバー"/>
          <p:cNvSpPr txBox="1"/>
          <p:nvPr/>
        </p:nvSpPr>
        <p:spPr>
          <a:xfrm>
            <a:off x="5635462" y="4691568"/>
            <a:ext cx="2712721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ゲームオーバー</a:t>
            </a:r>
          </a:p>
        </p:txBody>
      </p:sp>
      <p:sp>
        <p:nvSpPr>
          <p:cNvPr id="1311" name="矢印"/>
          <p:cNvSpPr/>
          <p:nvPr/>
        </p:nvSpPr>
        <p:spPr>
          <a:xfrm rot="5400000">
            <a:off x="3061277" y="4082794"/>
            <a:ext cx="482601" cy="419366"/>
          </a:xfrm>
          <a:prstGeom prst="rightArrow">
            <a:avLst>
              <a:gd name="adj1" fmla="val 41811"/>
              <a:gd name="adj2" fmla="val 8569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12" name="矢印"/>
          <p:cNvSpPr/>
          <p:nvPr/>
        </p:nvSpPr>
        <p:spPr>
          <a:xfrm rot="5400000">
            <a:off x="3061277" y="6770050"/>
            <a:ext cx="482600" cy="419365"/>
          </a:xfrm>
          <a:prstGeom prst="rightArrow">
            <a:avLst>
              <a:gd name="adj1" fmla="val 41811"/>
              <a:gd name="adj2" fmla="val 8569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13" name="矢印"/>
          <p:cNvSpPr/>
          <p:nvPr/>
        </p:nvSpPr>
        <p:spPr>
          <a:xfrm>
            <a:off x="4919133" y="5502181"/>
            <a:ext cx="482601" cy="419366"/>
          </a:xfrm>
          <a:prstGeom prst="rightArrow">
            <a:avLst>
              <a:gd name="adj1" fmla="val 41811"/>
              <a:gd name="adj2" fmla="val 8569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314" name="線"/>
          <p:cNvSpPr/>
          <p:nvPr/>
        </p:nvSpPr>
        <p:spPr>
          <a:xfrm flipH="1" flipV="1">
            <a:off x="4897635" y="6783352"/>
            <a:ext cx="1916842" cy="1066286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15" name="こんかいつくったのは…"/>
          <p:cNvSpPr txBox="1"/>
          <p:nvPr/>
        </p:nvSpPr>
        <p:spPr>
          <a:xfrm>
            <a:off x="6519839" y="7543969"/>
            <a:ext cx="6732805" cy="160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43305">
              <a:defRPr sz="46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こんかいつくったのは</a:t>
            </a:r>
          </a:p>
          <a:p>
            <a:pPr defTabSz="543305">
              <a:defRPr sz="46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このぶぶん！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10 CLS:X=15…"/>
          <p:cNvSpPr txBox="1"/>
          <p:nvPr/>
        </p:nvSpPr>
        <p:spPr>
          <a:xfrm>
            <a:off x="75670" y="1778000"/>
            <a:ext cx="1271885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CLS:X=15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LC RND(32),23:?”</a:t>
            </a:r>
            <a:r>
              <a:rPr>
                <a:solidFill>
                  <a:schemeClr val="accent5"/>
                </a:solidFill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eee</a:t>
            </a:r>
            <a:r>
              <a:t>”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35 WAIT3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36 X=X-BTN(28)+BTN(29)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37 X=X&amp;31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39 IF SCR(X,5) END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40 GOTO20</a:t>
            </a:r>
            <a:br/>
          </a:p>
        </p:txBody>
      </p:sp>
      <p:sp>
        <p:nvSpPr>
          <p:cNvPr id="1318" name="なんいどアップ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なんいどアップ</a:t>
            </a:r>
          </a:p>
        </p:txBody>
      </p:sp>
      <p:sp>
        <p:nvSpPr>
          <p:cNvPr id="1319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  <p:grpSp>
        <p:nvGrpSpPr>
          <p:cNvPr id="1323" name="グループ"/>
          <p:cNvGrpSpPr/>
          <p:nvPr/>
        </p:nvGrpSpPr>
        <p:grpSpPr>
          <a:xfrm>
            <a:off x="11773567" y="2816507"/>
            <a:ext cx="534513" cy="547652"/>
            <a:chOff x="0" y="0"/>
            <a:chExt cx="534512" cy="547650"/>
          </a:xfrm>
        </p:grpSpPr>
        <p:sp>
          <p:nvSpPr>
            <p:cNvPr id="1320" name="四角形"/>
            <p:cNvSpPr/>
            <p:nvPr/>
          </p:nvSpPr>
          <p:spPr>
            <a:xfrm>
              <a:off x="0" y="0"/>
              <a:ext cx="534513" cy="54765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21" name="線"/>
            <p:cNvSpPr/>
            <p:nvPr/>
          </p:nvSpPr>
          <p:spPr>
            <a:xfrm flipH="1" flipV="1">
              <a:off x="76008" y="369829"/>
              <a:ext cx="33079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22" name="線"/>
            <p:cNvSpPr/>
            <p:nvPr/>
          </p:nvSpPr>
          <p:spPr>
            <a:xfrm flipH="1">
              <a:off x="390880" y="148641"/>
              <a:ext cx="1749" cy="2420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10 CLS:X=15…"/>
          <p:cNvSpPr txBox="1"/>
          <p:nvPr/>
        </p:nvSpPr>
        <p:spPr>
          <a:xfrm>
            <a:off x="75670" y="1778000"/>
            <a:ext cx="12718853" cy="467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CLS:X=15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LC RND(32),23:?”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eee</a:t>
            </a:r>
            <a:r>
              <a:t>”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35 WAIT</a:t>
            </a:r>
            <a:r>
              <a:rPr>
                <a:solidFill>
                  <a:schemeClr val="accent5"/>
                </a:solidFill>
              </a:rPr>
              <a:t>6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36 X=X-BTN(28)+BTN(29)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37 X=X&amp;31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39 IF SCR(X,5) END</a:t>
            </a:r>
          </a:p>
          <a:p>
            <a:pPr algn="l">
              <a:defRPr sz="40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40 GOTO20</a:t>
            </a:r>
            <a:br/>
          </a:p>
        </p:txBody>
      </p:sp>
      <p:sp>
        <p:nvSpPr>
          <p:cNvPr id="1326" name="なんいどダウン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なんいどダウン</a:t>
            </a:r>
          </a:p>
        </p:txBody>
      </p:sp>
      <p:sp>
        <p:nvSpPr>
          <p:cNvPr id="1327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  <p:grpSp>
        <p:nvGrpSpPr>
          <p:cNvPr id="1331" name="グループ"/>
          <p:cNvGrpSpPr/>
          <p:nvPr/>
        </p:nvGrpSpPr>
        <p:grpSpPr>
          <a:xfrm>
            <a:off x="4234000" y="3379225"/>
            <a:ext cx="427396" cy="437901"/>
            <a:chOff x="0" y="0"/>
            <a:chExt cx="427394" cy="437900"/>
          </a:xfrm>
        </p:grpSpPr>
        <p:sp>
          <p:nvSpPr>
            <p:cNvPr id="1328" name="正方形"/>
            <p:cNvSpPr/>
            <p:nvPr/>
          </p:nvSpPr>
          <p:spPr>
            <a:xfrm>
              <a:off x="0" y="0"/>
              <a:ext cx="427395" cy="43790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29" name="線"/>
            <p:cNvSpPr/>
            <p:nvPr/>
          </p:nvSpPr>
          <p:spPr>
            <a:xfrm flipH="1" flipV="1">
              <a:off x="60776" y="295714"/>
              <a:ext cx="264499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30" name="線"/>
            <p:cNvSpPr/>
            <p:nvPr/>
          </p:nvSpPr>
          <p:spPr>
            <a:xfrm flipH="1">
              <a:off x="312542" y="118853"/>
              <a:ext cx="1403" cy="1935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10 CLS:X=15:CLT…"/>
          <p:cNvSpPr txBox="1"/>
          <p:nvPr/>
        </p:nvSpPr>
        <p:spPr>
          <a:xfrm>
            <a:off x="75670" y="2063750"/>
            <a:ext cx="12718853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10 CLS:X=15</a:t>
            </a:r>
            <a:r>
              <a:rPr>
                <a:solidFill>
                  <a:schemeClr val="accent5"/>
                </a:solidFill>
              </a:rPr>
              <a:t>:CLT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20 LC X,5:?”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c</a:t>
            </a:r>
            <a:r>
              <a:t>”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30 LC RND(32),23:?”</a:t>
            </a:r>
            <a:r>
              <a:rPr>
                <a:latin typeface="IchigoJam-GRAPH Regular"/>
                <a:ea typeface="IchigoJam-GRAPH Regular"/>
                <a:cs typeface="IchigoJam-GRAPH Regular"/>
                <a:sym typeface="IchigoJam-GRAPH Regular"/>
              </a:rPr>
              <a:t>eee</a:t>
            </a:r>
            <a:r>
              <a:t>”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35 WAIT6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36 X=X-BTN(28)+BTN(29)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37 X=X&amp;31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39 IF SCR(X,5) </a:t>
            </a:r>
            <a:r>
              <a:rPr>
                <a:solidFill>
                  <a:schemeClr val="accent5"/>
                </a:solidFill>
              </a:rPr>
              <a:t>?TICK():</a:t>
            </a:r>
            <a:r>
              <a:t>END</a:t>
            </a:r>
          </a:p>
          <a:p>
            <a: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pPr>
            <a:r>
              <a:t>40 GOTO20</a:t>
            </a:r>
            <a:br/>
          </a:p>
        </p:txBody>
      </p:sp>
      <p:sp>
        <p:nvSpPr>
          <p:cNvPr id="1334" name="スコアひょうじ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スコアひょうじ</a:t>
            </a:r>
          </a:p>
        </p:txBody>
      </p:sp>
      <p:sp>
        <p:nvSpPr>
          <p:cNvPr id="1335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  <p:grpSp>
        <p:nvGrpSpPr>
          <p:cNvPr id="1339" name="グループ"/>
          <p:cNvGrpSpPr/>
          <p:nvPr/>
        </p:nvGrpSpPr>
        <p:grpSpPr>
          <a:xfrm>
            <a:off x="6888300" y="2135521"/>
            <a:ext cx="372807" cy="381971"/>
            <a:chOff x="0" y="0"/>
            <a:chExt cx="372806" cy="381970"/>
          </a:xfrm>
        </p:grpSpPr>
        <p:sp>
          <p:nvSpPr>
            <p:cNvPr id="1336" name="四角形"/>
            <p:cNvSpPr/>
            <p:nvPr/>
          </p:nvSpPr>
          <p:spPr>
            <a:xfrm>
              <a:off x="0" y="0"/>
              <a:ext cx="372807" cy="38197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37" name="線"/>
            <p:cNvSpPr/>
            <p:nvPr/>
          </p:nvSpPr>
          <p:spPr>
            <a:xfrm flipH="1" flipV="1">
              <a:off x="53013" y="257945"/>
              <a:ext cx="2307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38" name="線"/>
            <p:cNvSpPr/>
            <p:nvPr/>
          </p:nvSpPr>
          <p:spPr>
            <a:xfrm flipH="1">
              <a:off x="272620" y="103673"/>
              <a:ext cx="1227" cy="1688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1343" name="グループ"/>
          <p:cNvGrpSpPr/>
          <p:nvPr/>
        </p:nvGrpSpPr>
        <p:grpSpPr>
          <a:xfrm>
            <a:off x="11777800" y="4798288"/>
            <a:ext cx="372807" cy="381971"/>
            <a:chOff x="0" y="0"/>
            <a:chExt cx="372806" cy="381970"/>
          </a:xfrm>
        </p:grpSpPr>
        <p:sp>
          <p:nvSpPr>
            <p:cNvPr id="1340" name="四角形"/>
            <p:cNvSpPr/>
            <p:nvPr/>
          </p:nvSpPr>
          <p:spPr>
            <a:xfrm>
              <a:off x="0" y="0"/>
              <a:ext cx="372807" cy="38197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41" name="線"/>
            <p:cNvSpPr/>
            <p:nvPr/>
          </p:nvSpPr>
          <p:spPr>
            <a:xfrm flipH="1" flipV="1">
              <a:off x="53013" y="257945"/>
              <a:ext cx="23071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1342" name="線"/>
            <p:cNvSpPr/>
            <p:nvPr/>
          </p:nvSpPr>
          <p:spPr>
            <a:xfrm flipH="1">
              <a:off x="272620" y="103673"/>
              <a:ext cx="1227" cy="16882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38 BEEP 20"/>
          <p:cNvSpPr txBox="1"/>
          <p:nvPr/>
        </p:nvSpPr>
        <p:spPr>
          <a:xfrm>
            <a:off x="715277" y="3841749"/>
            <a:ext cx="1271885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38 BEEP 20</a:t>
            </a:r>
          </a:p>
        </p:txBody>
      </p:sp>
      <p:sp>
        <p:nvSpPr>
          <p:cNvPr id="1346" name="BGM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BGM</a:t>
            </a:r>
          </a:p>
        </p:txBody>
      </p:sp>
      <p:sp>
        <p:nvSpPr>
          <p:cNvPr id="1347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38 BEEP RND(20)"/>
          <p:cNvSpPr txBox="1"/>
          <p:nvPr/>
        </p:nvSpPr>
        <p:spPr>
          <a:xfrm>
            <a:off x="715277" y="3841749"/>
            <a:ext cx="1271885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IchigoJam 1.4 Regular"/>
                <a:ea typeface="IchigoJam 1.4 Regular"/>
                <a:cs typeface="IchigoJam 1.4 Regular"/>
                <a:sym typeface="IchigoJam 1.4 Regular"/>
              </a:defRPr>
            </a:lvl1pPr>
          </a:lstStyle>
          <a:p>
            <a:pPr/>
            <a:r>
              <a:t>38 BEEP RND(20)</a:t>
            </a:r>
          </a:p>
        </p:txBody>
      </p:sp>
      <p:sp>
        <p:nvSpPr>
          <p:cNvPr id="1350" name="BGM2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BGM2</a:t>
            </a:r>
          </a:p>
        </p:txBody>
      </p:sp>
      <p:sp>
        <p:nvSpPr>
          <p:cNvPr id="1351" name="F4でひょうじ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F4でひょうじ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かえたら、エンター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