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19359" y="85151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24202" y="85151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812800" y="0"/>
            <a:ext cx="15232066" cy="1016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40061" y="69292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55921" y="66163"/>
            <a:ext cx="414682" cy="330201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40062" y="66163"/>
            <a:ext cx="414681" cy="330201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8929" y="-15479"/>
            <a:ext cx="12986942" cy="9784558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8342" y="53432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タイトルとコンテンツ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"/>
          <p:cNvSpPr/>
          <p:nvPr/>
        </p:nvSpPr>
        <p:spPr>
          <a:xfrm>
            <a:off x="0" y="0"/>
            <a:ext cx="13233400" cy="99314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363636"/>
              </a:gs>
            </a:gsLst>
            <a:lin ang="540000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algn="l" defTabSz="1295400">
              <a:buClr>
                <a:srgbClr val="000000"/>
              </a:buClr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86" name="Group"/>
          <p:cNvGrpSpPr/>
          <p:nvPr/>
        </p:nvGrpSpPr>
        <p:grpSpPr>
          <a:xfrm>
            <a:off x="11811000" y="9105900"/>
            <a:ext cx="889000" cy="368300"/>
            <a:chOff x="0" y="0"/>
            <a:chExt cx="889000" cy="368300"/>
          </a:xfrm>
        </p:grpSpPr>
        <p:sp>
          <p:nvSpPr>
            <p:cNvPr id="144" name="Rectangle"/>
            <p:cNvSpPr/>
            <p:nvPr/>
          </p:nvSpPr>
          <p:spPr>
            <a:xfrm>
              <a:off x="508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5" name="Rectangle"/>
            <p:cNvSpPr/>
            <p:nvPr/>
          </p:nvSpPr>
          <p:spPr>
            <a:xfrm>
              <a:off x="50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6" name="Rectangle"/>
            <p:cNvSpPr/>
            <p:nvPr/>
          </p:nvSpPr>
          <p:spPr>
            <a:xfrm>
              <a:off x="50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7" name="Rectangle"/>
            <p:cNvSpPr/>
            <p:nvPr/>
          </p:nvSpPr>
          <p:spPr>
            <a:xfrm>
              <a:off x="50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8" name="Rectangle"/>
            <p:cNvSpPr/>
            <p:nvPr/>
          </p:nvSpPr>
          <p:spPr>
            <a:xfrm>
              <a:off x="508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0" name="Rectangle"/>
            <p:cNvSpPr/>
            <p:nvPr/>
          </p:nvSpPr>
          <p:spPr>
            <a:xfrm>
              <a:off x="508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1" name="Rectangle"/>
            <p:cNvSpPr/>
            <p:nvPr/>
          </p:nvSpPr>
          <p:spPr>
            <a:xfrm>
              <a:off x="1651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2" name="Rectangle"/>
            <p:cNvSpPr/>
            <p:nvPr/>
          </p:nvSpPr>
          <p:spPr>
            <a:xfrm>
              <a:off x="1651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3" name="Rectangle"/>
            <p:cNvSpPr/>
            <p:nvPr/>
          </p:nvSpPr>
          <p:spPr>
            <a:xfrm>
              <a:off x="1651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4" name="Rectangle"/>
            <p:cNvSpPr/>
            <p:nvPr/>
          </p:nvSpPr>
          <p:spPr>
            <a:xfrm>
              <a:off x="1651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5" name="Rectangle"/>
            <p:cNvSpPr/>
            <p:nvPr/>
          </p:nvSpPr>
          <p:spPr>
            <a:xfrm>
              <a:off x="2667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6" name="Rectangle"/>
            <p:cNvSpPr/>
            <p:nvPr/>
          </p:nvSpPr>
          <p:spPr>
            <a:xfrm>
              <a:off x="2667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7" name="Rectangle"/>
            <p:cNvSpPr/>
            <p:nvPr/>
          </p:nvSpPr>
          <p:spPr>
            <a:xfrm>
              <a:off x="2667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8" name="Rectangle"/>
            <p:cNvSpPr/>
            <p:nvPr/>
          </p:nvSpPr>
          <p:spPr>
            <a:xfrm>
              <a:off x="330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9" name="Rectangle"/>
            <p:cNvSpPr/>
            <p:nvPr/>
          </p:nvSpPr>
          <p:spPr>
            <a:xfrm>
              <a:off x="381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0" name="Rectangle"/>
            <p:cNvSpPr/>
            <p:nvPr/>
          </p:nvSpPr>
          <p:spPr>
            <a:xfrm>
              <a:off x="3810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1" name="Rectangle"/>
            <p:cNvSpPr/>
            <p:nvPr/>
          </p:nvSpPr>
          <p:spPr>
            <a:xfrm>
              <a:off x="3810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2" name="Rectangle"/>
            <p:cNvSpPr/>
            <p:nvPr/>
          </p:nvSpPr>
          <p:spPr>
            <a:xfrm>
              <a:off x="330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3" name="Rectangle"/>
            <p:cNvSpPr/>
            <p:nvPr/>
          </p:nvSpPr>
          <p:spPr>
            <a:xfrm>
              <a:off x="2667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4" name="Rectangle"/>
            <p:cNvSpPr/>
            <p:nvPr/>
          </p:nvSpPr>
          <p:spPr>
            <a:xfrm>
              <a:off x="3810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5" name="Rectangle"/>
            <p:cNvSpPr/>
            <p:nvPr/>
          </p:nvSpPr>
          <p:spPr>
            <a:xfrm>
              <a:off x="381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6" name="Rectangle"/>
            <p:cNvSpPr/>
            <p:nvPr/>
          </p:nvSpPr>
          <p:spPr>
            <a:xfrm>
              <a:off x="330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7" name="Rectangle"/>
            <p:cNvSpPr/>
            <p:nvPr/>
          </p:nvSpPr>
          <p:spPr>
            <a:xfrm>
              <a:off x="431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8" name="Rectangle"/>
            <p:cNvSpPr/>
            <p:nvPr/>
          </p:nvSpPr>
          <p:spPr>
            <a:xfrm>
              <a:off x="4953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9" name="Rectangle"/>
            <p:cNvSpPr/>
            <p:nvPr/>
          </p:nvSpPr>
          <p:spPr>
            <a:xfrm>
              <a:off x="5969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0" name="Rectangle"/>
            <p:cNvSpPr/>
            <p:nvPr/>
          </p:nvSpPr>
          <p:spPr>
            <a:xfrm>
              <a:off x="5969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1" name="Rectangle"/>
            <p:cNvSpPr/>
            <p:nvPr/>
          </p:nvSpPr>
          <p:spPr>
            <a:xfrm>
              <a:off x="5969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2" name="Rectangle"/>
            <p:cNvSpPr/>
            <p:nvPr/>
          </p:nvSpPr>
          <p:spPr>
            <a:xfrm>
              <a:off x="5461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3" name="Rectangle"/>
            <p:cNvSpPr/>
            <p:nvPr/>
          </p:nvSpPr>
          <p:spPr>
            <a:xfrm>
              <a:off x="5969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4" name="Rectangle"/>
            <p:cNvSpPr/>
            <p:nvPr/>
          </p:nvSpPr>
          <p:spPr>
            <a:xfrm>
              <a:off x="5969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5" name="Rectangle"/>
            <p:cNvSpPr/>
            <p:nvPr/>
          </p:nvSpPr>
          <p:spPr>
            <a:xfrm>
              <a:off x="5969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6" name="Rectangle"/>
            <p:cNvSpPr/>
            <p:nvPr/>
          </p:nvSpPr>
          <p:spPr>
            <a:xfrm>
              <a:off x="711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7" name="Rectangle"/>
            <p:cNvSpPr/>
            <p:nvPr/>
          </p:nvSpPr>
          <p:spPr>
            <a:xfrm>
              <a:off x="7112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8" name="Rectangle"/>
            <p:cNvSpPr/>
            <p:nvPr/>
          </p:nvSpPr>
          <p:spPr>
            <a:xfrm>
              <a:off x="711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9" name="Rectangle"/>
            <p:cNvSpPr/>
            <p:nvPr/>
          </p:nvSpPr>
          <p:spPr>
            <a:xfrm>
              <a:off x="7112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0" name="Rectangle"/>
            <p:cNvSpPr/>
            <p:nvPr/>
          </p:nvSpPr>
          <p:spPr>
            <a:xfrm>
              <a:off x="711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1" name="Rectangle"/>
            <p:cNvSpPr/>
            <p:nvPr/>
          </p:nvSpPr>
          <p:spPr>
            <a:xfrm>
              <a:off x="762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2" name="Rectangle"/>
            <p:cNvSpPr/>
            <p:nvPr/>
          </p:nvSpPr>
          <p:spPr>
            <a:xfrm>
              <a:off x="812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3" name="Rectangle"/>
            <p:cNvSpPr/>
            <p:nvPr/>
          </p:nvSpPr>
          <p:spPr>
            <a:xfrm>
              <a:off x="812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4" name="Rectangle"/>
            <p:cNvSpPr/>
            <p:nvPr/>
          </p:nvSpPr>
          <p:spPr>
            <a:xfrm>
              <a:off x="812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5" name="Rectangle"/>
            <p:cNvSpPr/>
            <p:nvPr/>
          </p:nvSpPr>
          <p:spPr>
            <a:xfrm>
              <a:off x="762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87" name="Title Text"/>
          <p:cNvSpPr txBox="1"/>
          <p:nvPr>
            <p:ph type="title"/>
          </p:nvPr>
        </p:nvSpPr>
        <p:spPr>
          <a:xfrm>
            <a:off x="647700" y="647700"/>
            <a:ext cx="11709400" cy="2057400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defTabSz="1295400">
              <a:defRPr sz="5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" name="Body Level One…"/>
          <p:cNvSpPr txBox="1"/>
          <p:nvPr>
            <p:ph type="body" idx="1"/>
          </p:nvPr>
        </p:nvSpPr>
        <p:spPr>
          <a:xfrm>
            <a:off x="647700" y="2705100"/>
            <a:ext cx="11709400" cy="7048500"/>
          </a:xfrm>
          <a:prstGeom prst="rect">
            <a:avLst/>
          </a:prstGeom>
        </p:spPr>
        <p:txBody>
          <a:bodyPr lIns="38100" tIns="38100" rIns="38100" bIns="38100" anchor="t">
            <a:noAutofit/>
          </a:bodyPr>
          <a:lstStyle>
            <a:lvl1pPr marL="482600" indent="-4826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  <a:lvl2pPr marL="1056639" indent="-408939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2pPr>
            <a:lvl3pPr marL="1625600" indent="-3302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3pPr>
            <a:lvl4pPr marL="22733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4pPr>
            <a:lvl5pPr marL="29210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11587124" y="9220200"/>
            <a:ext cx="442316" cy="304800"/>
          </a:xfrm>
          <a:prstGeom prst="rect">
            <a:avLst/>
          </a:prstGeom>
          <a:ln w="9525">
            <a:round/>
          </a:ln>
        </p:spPr>
        <p:txBody>
          <a:bodyPr lIns="38100" tIns="38100" rIns="38100" bIns="38100"/>
          <a:lstStyle>
            <a:lvl1pPr algn="r" defTabSz="1295400">
              <a:defRPr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  <a:lvl2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2pPr>
            <a:lvl3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3pPr>
            <a:lvl4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4pPr>
            <a:lvl5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55921" y="6929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32E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5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1pPr>
            <a:lvl2pPr marL="8643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2pPr>
            <a:lvl3pPr marL="13088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3pPr>
            <a:lvl4pPr marL="17533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4pPr>
            <a:lvl5pPr marL="21978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Rectangle"/>
          <p:cNvSpPr/>
          <p:nvPr/>
        </p:nvSpPr>
        <p:spPr>
          <a:xfrm>
            <a:off x="-5030" y="9572772"/>
            <a:ext cx="13014860" cy="18780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pPr>
          </a:p>
        </p:txBody>
      </p:sp>
      <p:sp>
        <p:nvSpPr>
          <p:cNvPr id="215" name="Rectangle"/>
          <p:cNvSpPr/>
          <p:nvPr/>
        </p:nvSpPr>
        <p:spPr>
          <a:xfrm>
            <a:off x="-5030" y="-18063"/>
            <a:ext cx="13014860" cy="18780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pP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-123" y="212546"/>
            <a:ext cx="371349" cy="3810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8342" y="31223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4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6288709" y="929640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/>
          <a:lstStyle>
            <a:lvl1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-7517" y="6929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40061" y="101011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-39236" y="21713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8342" y="69292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 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-7517" y="37573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24202" y="53432"/>
            <a:ext cx="414681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21.tif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hyperlink" Target="http://fukuno.jig.jp/1518" TargetMode="External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"/><Relationship Id="rId3" Type="http://schemas.openxmlformats.org/officeDocument/2006/relationships/hyperlink" Target="https://fukuno.jig.jp/2562" TargetMode="External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8.tif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8.pn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tif"/><Relationship Id="rId3" Type="http://schemas.openxmlformats.org/officeDocument/2006/relationships/image" Target="../media/image39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.png"/><Relationship Id="rId3" Type="http://schemas.openxmlformats.org/officeDocument/2006/relationships/hyperlink" Target="https://www.mext.go.jp/content/20191225-mxt_syoto01_000003278_04.pdf" TargetMode="External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png"/><Relationship Id="rId3" Type="http://schemas.openxmlformats.org/officeDocument/2006/relationships/hyperlink" Target="http://ichigojam.net/IchigoJam.html" TargetMode="External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png"/><Relationship Id="rId3" Type="http://schemas.openxmlformats.org/officeDocument/2006/relationships/image" Target="../media/image12.tif"/><Relationship Id="rId4" Type="http://schemas.openxmlformats.org/officeDocument/2006/relationships/hyperlink" Target="https://www.amazon.co.jp/dp/B005LL9J9G/" TargetMode="External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png"/><Relationship Id="rId3" Type="http://schemas.openxmlformats.org/officeDocument/2006/relationships/image" Target="../media/image27.tif"/><Relationship Id="rId4" Type="http://schemas.openxmlformats.org/officeDocument/2006/relationships/hyperlink" Target="http://mixjuice.shizentai.jp/" TargetMode="External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"/><Relationship Id="rId3" Type="http://schemas.openxmlformats.org/officeDocument/2006/relationships/hyperlink" Target="https://fukuno.jig.jp/2428" TargetMode="External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hyperlink" Target="https://pcn.club/sp/dyhook/" TargetMode="External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tif"/><Relationship Id="rId3" Type="http://schemas.openxmlformats.org/officeDocument/2006/relationships/image" Target="../media/image30.tif"/><Relationship Id="rId4" Type="http://schemas.openxmlformats.org/officeDocument/2006/relationships/image" Target="../media/image45.pn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1.tif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2.tif"/><Relationship Id="rId3" Type="http://schemas.openxmlformats.org/officeDocument/2006/relationships/image" Target="../media/image55.pn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tif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7.png"/><Relationship Id="rId3" Type="http://schemas.openxmlformats.org/officeDocument/2006/relationships/hyperlink" Target="http://pcn.club/" TargetMode="External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34.tif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35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Relationship Id="rId3" Type="http://schemas.openxmlformats.org/officeDocument/2006/relationships/image" Target="../media/image12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7.png"/><Relationship Id="rId4" Type="http://schemas.openxmlformats.org/officeDocument/2006/relationships/image" Target="../media/image13.tif"/><Relationship Id="rId5" Type="http://schemas.openxmlformats.org/officeDocument/2006/relationships/image" Target="../media/image14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png"/><Relationship Id="rId3" Type="http://schemas.openxmlformats.org/officeDocument/2006/relationships/image" Target="../media/image12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png"/><Relationship Id="rId3" Type="http://schemas.openxmlformats.org/officeDocument/2006/relationships/image" Target="../media/image12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5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5.tif"/><Relationship Id="rId10" Type="http://schemas.openxmlformats.org/officeDocument/2006/relationships/image" Target="../media/image6.tif"/><Relationship Id="rId11" Type="http://schemas.openxmlformats.org/officeDocument/2006/relationships/image" Target="../media/image7.tif"/><Relationship Id="rId12" Type="http://schemas.openxmlformats.org/officeDocument/2006/relationships/image" Target="../media/image8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tif"/><Relationship Id="rId3" Type="http://schemas.openxmlformats.org/officeDocument/2006/relationships/image" Target="../media/image8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tif"/><Relationship Id="rId3" Type="http://schemas.openxmlformats.org/officeDocument/2006/relationships/image" Target="../media/image8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7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.tif"/><Relationship Id="rId3" Type="http://schemas.openxmlformats.org/officeDocument/2006/relationships/hyperlink" Target="https://yrm006.wordpress.com/" TargetMode="Externa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tif"/><Relationship Id="rId3" Type="http://schemas.openxmlformats.org/officeDocument/2006/relationships/image" Target="../media/image19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tif"/><Relationship Id="rId3" Type="http://schemas.openxmlformats.org/officeDocument/2006/relationships/image" Target="../media/image19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tif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3" Type="http://schemas.openxmlformats.org/officeDocument/2006/relationships/image" Target="../media/image10.tif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"/><Relationship Id="rId3" Type="http://schemas.openxmlformats.org/officeDocument/2006/relationships/image" Target="../media/image28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tif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tif"/><Relationship Id="rId3" Type="http://schemas.openxmlformats.org/officeDocument/2006/relationships/image" Target="../media/image19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tif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9.tif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tif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tif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tif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tif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tif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tif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"/><Relationship Id="rId3" Type="http://schemas.openxmlformats.org/officeDocument/2006/relationships/image" Target="../media/image2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"/>
          <p:cNvSpPr/>
          <p:nvPr/>
        </p:nvSpPr>
        <p:spPr>
          <a:xfrm>
            <a:off x="-8467" y="-553707"/>
            <a:ext cx="13021735" cy="877907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53" name="Text"/>
          <p:cNvSpPr txBox="1"/>
          <p:nvPr/>
        </p:nvSpPr>
        <p:spPr>
          <a:xfrm>
            <a:off x="30824" y="6863597"/>
            <a:ext cx="6652419" cy="17780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254" name="IoTプログラミング…"/>
          <p:cNvSpPr txBox="1"/>
          <p:nvPr>
            <p:ph type="title"/>
          </p:nvPr>
        </p:nvSpPr>
        <p:spPr>
          <a:xfrm>
            <a:off x="-66079" y="156269"/>
            <a:ext cx="13136958" cy="4344128"/>
          </a:xfrm>
          <a:prstGeom prst="rect">
            <a:avLst/>
          </a:prstGeom>
        </p:spPr>
        <p:txBody>
          <a:bodyPr/>
          <a:lstStyle/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IoTプログラミング</a:t>
            </a:r>
          </a:p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はじめのいっぽ</a:t>
            </a:r>
          </a:p>
          <a:p>
            <a:pPr>
              <a:defRPr sz="5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with IchigoJam x sakura.io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3985" y="9118346"/>
            <a:ext cx="1571060" cy="523688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http://ichigojam.net/"/>
          <p:cNvSpPr txBox="1"/>
          <p:nvPr/>
        </p:nvSpPr>
        <p:spPr>
          <a:xfrm>
            <a:off x="7044181" y="9138890"/>
            <a:ext cx="402183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http://ichigojam.net/</a:t>
            </a:r>
          </a:p>
        </p:txBody>
      </p:sp>
      <p:sp>
        <p:nvSpPr>
          <p:cNvPr id="257" name="このプレゼンテーションはオープンデータです"/>
          <p:cNvSpPr txBox="1"/>
          <p:nvPr/>
        </p:nvSpPr>
        <p:spPr>
          <a:xfrm>
            <a:off x="119295" y="9176990"/>
            <a:ext cx="64754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このプレゼンテーションはオープンデータです</a:t>
            </a:r>
          </a:p>
        </p:txBody>
      </p:sp>
      <p:sp>
        <p:nvSpPr>
          <p:cNvPr id="258" name="IOT.OUT1…"/>
          <p:cNvSpPr txBox="1"/>
          <p:nvPr/>
        </p:nvSpPr>
        <p:spPr>
          <a:xfrm>
            <a:off x="30824" y="4821766"/>
            <a:ext cx="6652419" cy="33274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IOT.OUT1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259" name="Rectangle"/>
          <p:cNvSpPr/>
          <p:nvPr/>
        </p:nvSpPr>
        <p:spPr>
          <a:xfrm>
            <a:off x="287866" y="6510866"/>
            <a:ext cx="194271" cy="7317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3011" r="0" b="7557"/>
          <a:stretch>
            <a:fillRect/>
          </a:stretch>
        </p:blipFill>
        <p:spPr>
          <a:xfrm>
            <a:off x="6675957" y="4758001"/>
            <a:ext cx="6542361" cy="3949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課題"/>
          <p:cNvSpPr/>
          <p:nvPr/>
        </p:nvSpPr>
        <p:spPr>
          <a:xfrm>
            <a:off x="791600" y="2518833"/>
            <a:ext cx="1270001" cy="12700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4D8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課題</a:t>
            </a:r>
          </a:p>
        </p:txBody>
      </p:sp>
      <p:sp>
        <p:nvSpPr>
          <p:cNvPr id="306" name="課題を見いだす"/>
          <p:cNvSpPr/>
          <p:nvPr/>
        </p:nvSpPr>
        <p:spPr>
          <a:xfrm>
            <a:off x="162983" y="757766"/>
            <a:ext cx="2527235" cy="80856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課題を見いだす</a:t>
            </a:r>
          </a:p>
        </p:txBody>
      </p:sp>
      <p:sp>
        <p:nvSpPr>
          <p:cNvPr id="307" name="プログラミング"/>
          <p:cNvSpPr/>
          <p:nvPr/>
        </p:nvSpPr>
        <p:spPr>
          <a:xfrm>
            <a:off x="3155437" y="924520"/>
            <a:ext cx="7057745" cy="4729560"/>
          </a:xfrm>
          <a:prstGeom prst="rect">
            <a:avLst/>
          </a:prstGeom>
          <a:solidFill>
            <a:srgbClr val="004D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35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br>
              <a:rPr sz="1800"/>
            </a:br>
            <a:r>
              <a:t>プログラミング</a:t>
            </a:r>
          </a:p>
        </p:txBody>
      </p:sp>
      <p:sp>
        <p:nvSpPr>
          <p:cNvPr id="308" name="必要な動きを…"/>
          <p:cNvSpPr/>
          <p:nvPr/>
        </p:nvSpPr>
        <p:spPr>
          <a:xfrm>
            <a:off x="3733601" y="2115442"/>
            <a:ext cx="2206428" cy="20767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必要な動きを</a:t>
            </a:r>
          </a:p>
          <a:p>
            <a: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分けて考える</a:t>
            </a:r>
          </a:p>
        </p:txBody>
      </p:sp>
      <p:sp>
        <p:nvSpPr>
          <p:cNvPr id="309" name="動きに対応した…"/>
          <p:cNvSpPr/>
          <p:nvPr/>
        </p:nvSpPr>
        <p:spPr>
          <a:xfrm>
            <a:off x="7507609" y="2115442"/>
            <a:ext cx="2206428" cy="20767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動きに対応した</a:t>
            </a:r>
          </a:p>
          <a:p>
            <a: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命令にする</a:t>
            </a:r>
          </a:p>
        </p:txBody>
      </p:sp>
      <p:grpSp>
        <p:nvGrpSpPr>
          <p:cNvPr id="312" name="Group"/>
          <p:cNvGrpSpPr/>
          <p:nvPr/>
        </p:nvGrpSpPr>
        <p:grpSpPr>
          <a:xfrm>
            <a:off x="3662429" y="4374240"/>
            <a:ext cx="6043762" cy="1005120"/>
            <a:chOff x="0" y="0"/>
            <a:chExt cx="6043760" cy="1005118"/>
          </a:xfrm>
        </p:grpSpPr>
        <p:sp>
          <p:nvSpPr>
            <p:cNvPr id="310" name="Triangle"/>
            <p:cNvSpPr/>
            <p:nvPr/>
          </p:nvSpPr>
          <p:spPr>
            <a:xfrm>
              <a:off x="0" y="0"/>
              <a:ext cx="6043761" cy="510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11" name="試行錯誤"/>
            <p:cNvSpPr/>
            <p:nvPr/>
          </p:nvSpPr>
          <p:spPr>
            <a:xfrm>
              <a:off x="15722" y="494505"/>
              <a:ext cx="6012317" cy="5106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試行錯誤</a:t>
              </a:r>
            </a:p>
          </p:txBody>
        </p:sp>
      </p:grpSp>
      <p:sp>
        <p:nvSpPr>
          <p:cNvPr id="313" name="知識・技能等の活用"/>
          <p:cNvSpPr/>
          <p:nvPr/>
        </p:nvSpPr>
        <p:spPr>
          <a:xfrm>
            <a:off x="3143398" y="6700457"/>
            <a:ext cx="7019646" cy="575602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知識・技能等の活用</a:t>
            </a:r>
          </a:p>
        </p:txBody>
      </p:sp>
      <p:sp>
        <p:nvSpPr>
          <p:cNvPr id="314" name="解決"/>
          <p:cNvSpPr/>
          <p:nvPr/>
        </p:nvSpPr>
        <p:spPr>
          <a:xfrm>
            <a:off x="11307018" y="2518833"/>
            <a:ext cx="1270001" cy="12700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4D8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解決</a:t>
            </a:r>
          </a:p>
        </p:txBody>
      </p:sp>
      <p:sp>
        <p:nvSpPr>
          <p:cNvPr id="315" name="Arrow"/>
          <p:cNvSpPr/>
          <p:nvPr/>
        </p:nvSpPr>
        <p:spPr>
          <a:xfrm>
            <a:off x="2197885" y="2651273"/>
            <a:ext cx="846668" cy="1005120"/>
          </a:xfrm>
          <a:prstGeom prst="rightArrow">
            <a:avLst>
              <a:gd name="adj1" fmla="val 38449"/>
              <a:gd name="adj2" fmla="val 62915"/>
            </a:avLst>
          </a:prstGeom>
          <a:solidFill>
            <a:srgbClr val="004D8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6" name="Arrow"/>
          <p:cNvSpPr/>
          <p:nvPr/>
        </p:nvSpPr>
        <p:spPr>
          <a:xfrm rot="5400000">
            <a:off x="1003266" y="1536848"/>
            <a:ext cx="846668" cy="1005120"/>
          </a:xfrm>
          <a:prstGeom prst="rightArrow">
            <a:avLst>
              <a:gd name="adj1" fmla="val 38449"/>
              <a:gd name="adj2" fmla="val 62915"/>
            </a:avLst>
          </a:prstGeom>
          <a:solidFill>
            <a:srgbClr val="004D8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7" name="Arrow"/>
          <p:cNvSpPr/>
          <p:nvPr/>
        </p:nvSpPr>
        <p:spPr>
          <a:xfrm>
            <a:off x="10334137" y="2651273"/>
            <a:ext cx="846668" cy="1005120"/>
          </a:xfrm>
          <a:prstGeom prst="rightArrow">
            <a:avLst>
              <a:gd name="adj1" fmla="val 38449"/>
              <a:gd name="adj2" fmla="val 62915"/>
            </a:avLst>
          </a:prstGeom>
          <a:solidFill>
            <a:srgbClr val="004D8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8" name="Arrow"/>
          <p:cNvSpPr/>
          <p:nvPr/>
        </p:nvSpPr>
        <p:spPr>
          <a:xfrm>
            <a:off x="6300485" y="2067073"/>
            <a:ext cx="846668" cy="1005120"/>
          </a:xfrm>
          <a:prstGeom prst="rightArrow">
            <a:avLst>
              <a:gd name="adj1" fmla="val 38449"/>
              <a:gd name="adj2" fmla="val 6291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9" name="Arrow"/>
          <p:cNvSpPr/>
          <p:nvPr/>
        </p:nvSpPr>
        <p:spPr>
          <a:xfrm flipH="1">
            <a:off x="6300485" y="3220657"/>
            <a:ext cx="846668" cy="1005120"/>
          </a:xfrm>
          <a:prstGeom prst="rightArrow">
            <a:avLst>
              <a:gd name="adj1" fmla="val 38449"/>
              <a:gd name="adj2" fmla="val 6291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0" name="Arrow"/>
          <p:cNvSpPr/>
          <p:nvPr/>
        </p:nvSpPr>
        <p:spPr>
          <a:xfrm rot="16200000">
            <a:off x="6300485" y="5665184"/>
            <a:ext cx="846668" cy="1005119"/>
          </a:xfrm>
          <a:prstGeom prst="rightArrow">
            <a:avLst>
              <a:gd name="adj1" fmla="val 38449"/>
              <a:gd name="adj2" fmla="val 62915"/>
            </a:avLst>
          </a:prstGeom>
          <a:solidFill>
            <a:srgbClr val="004D8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1" name="小学校プログラミング教育の手引の図4を改変"/>
          <p:cNvSpPr txBox="1"/>
          <p:nvPr/>
        </p:nvSpPr>
        <p:spPr>
          <a:xfrm>
            <a:off x="1722145" y="8779933"/>
            <a:ext cx="956051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小学校プログラミング教育の手引の図4を改変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NEW…"/>
          <p:cNvSpPr txBox="1"/>
          <p:nvPr/>
        </p:nvSpPr>
        <p:spPr>
          <a:xfrm>
            <a:off x="445558" y="6247175"/>
            <a:ext cx="12731751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NEW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OUT8,0:OUT11,1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A=ANA(2):?A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30 GOTO20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RUN</a:t>
            </a:r>
          </a:p>
        </p:txBody>
      </p:sp>
      <p:sp>
        <p:nvSpPr>
          <p:cNvPr id="1503" name="おんどセンサーをつなごう"/>
          <p:cNvSpPr txBox="1"/>
          <p:nvPr>
            <p:ph type="title"/>
          </p:nvPr>
        </p:nvSpPr>
        <p:spPr>
          <a:xfrm>
            <a:off x="1270000" y="50800"/>
            <a:ext cx="10464800" cy="1101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おんどセンサーをつなごう</a:t>
            </a:r>
          </a:p>
        </p:txBody>
      </p:sp>
      <p:pic>
        <p:nvPicPr>
          <p:cNvPr id="15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4901" t="20195" r="0" b="43509"/>
          <a:stretch>
            <a:fillRect/>
          </a:stretch>
        </p:blipFill>
        <p:spPr>
          <a:xfrm>
            <a:off x="10573847" y="2062321"/>
            <a:ext cx="11123816" cy="3755703"/>
          </a:xfrm>
          <a:prstGeom prst="rect">
            <a:avLst/>
          </a:prstGeom>
          <a:ln w="12700">
            <a:miter lim="400000"/>
          </a:ln>
        </p:spPr>
      </p:pic>
      <p:sp>
        <p:nvSpPr>
          <p:cNvPr id="1505" name="たいらなほうを上"/>
          <p:cNvSpPr txBox="1"/>
          <p:nvPr/>
        </p:nvSpPr>
        <p:spPr>
          <a:xfrm>
            <a:off x="3517641" y="2227959"/>
            <a:ext cx="31623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たいらなほうを上</a:t>
            </a:r>
          </a:p>
        </p:txBody>
      </p:sp>
      <p:grpSp>
        <p:nvGrpSpPr>
          <p:cNvPr id="1512" name="Group"/>
          <p:cNvGrpSpPr/>
          <p:nvPr/>
        </p:nvGrpSpPr>
        <p:grpSpPr>
          <a:xfrm>
            <a:off x="4365955" y="2959096"/>
            <a:ext cx="4890956" cy="1662666"/>
            <a:chOff x="0" y="0"/>
            <a:chExt cx="4890955" cy="1662665"/>
          </a:xfrm>
        </p:grpSpPr>
        <p:sp>
          <p:nvSpPr>
            <p:cNvPr id="1506" name="Rectangle"/>
            <p:cNvSpPr/>
            <p:nvPr/>
          </p:nvSpPr>
          <p:spPr>
            <a:xfrm flipH="1" rot="16200000">
              <a:off x="3356545" y="-657006"/>
              <a:ext cx="189313" cy="287950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07" name="Oval"/>
            <p:cNvSpPr/>
            <p:nvPr/>
          </p:nvSpPr>
          <p:spPr>
            <a:xfrm flipH="1" rot="16200000">
              <a:off x="-391187" y="391186"/>
              <a:ext cx="1565498" cy="783125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08" name="Rectangle"/>
            <p:cNvSpPr/>
            <p:nvPr/>
          </p:nvSpPr>
          <p:spPr>
            <a:xfrm flipH="1" rot="16200000">
              <a:off x="3356545" y="-1055601"/>
              <a:ext cx="189313" cy="287950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09" name="Rectangle"/>
            <p:cNvSpPr/>
            <p:nvPr/>
          </p:nvSpPr>
          <p:spPr>
            <a:xfrm flipH="1" rot="17040000">
              <a:off x="2718906" y="556641"/>
              <a:ext cx="185693" cy="1636070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0" name="Rectangle"/>
            <p:cNvSpPr/>
            <p:nvPr/>
          </p:nvSpPr>
          <p:spPr>
            <a:xfrm flipH="1" rot="16200000">
              <a:off x="4097065" y="861834"/>
              <a:ext cx="174601" cy="139401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1" name="Rectangle"/>
            <p:cNvSpPr/>
            <p:nvPr/>
          </p:nvSpPr>
          <p:spPr>
            <a:xfrm flipH="1" rot="16200000">
              <a:off x="563156" y="-118602"/>
              <a:ext cx="1565497" cy="18027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518" name="Group"/>
          <p:cNvGrpSpPr/>
          <p:nvPr/>
        </p:nvGrpSpPr>
        <p:grpSpPr>
          <a:xfrm>
            <a:off x="895521" y="2377156"/>
            <a:ext cx="964341" cy="3012812"/>
            <a:chOff x="0" y="0"/>
            <a:chExt cx="964340" cy="3012811"/>
          </a:xfrm>
        </p:grpSpPr>
        <p:sp>
          <p:nvSpPr>
            <p:cNvPr id="1513" name="Rectangle"/>
            <p:cNvSpPr/>
            <p:nvPr/>
          </p:nvSpPr>
          <p:spPr>
            <a:xfrm flipH="1">
              <a:off x="423862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4" name="Oval"/>
            <p:cNvSpPr/>
            <p:nvPr/>
          </p:nvSpPr>
          <p:spPr>
            <a:xfrm flipH="1">
              <a:off x="0" y="0"/>
              <a:ext cx="964341" cy="482402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5" name="Rectangle"/>
            <p:cNvSpPr/>
            <p:nvPr/>
          </p:nvSpPr>
          <p:spPr>
            <a:xfrm flipH="1">
              <a:off x="669395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6" name="Rectangle"/>
            <p:cNvSpPr/>
            <p:nvPr/>
          </p:nvSpPr>
          <p:spPr>
            <a:xfrm flipH="1">
              <a:off x="178329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7" name="Rectangle"/>
            <p:cNvSpPr/>
            <p:nvPr/>
          </p:nvSpPr>
          <p:spPr>
            <a:xfrm flipH="1">
              <a:off x="0" y="273844"/>
              <a:ext cx="964341" cy="111045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519" name="いちばん下、すこしまげる"/>
          <p:cNvSpPr txBox="1"/>
          <p:nvPr/>
        </p:nvSpPr>
        <p:spPr>
          <a:xfrm>
            <a:off x="3322907" y="4819789"/>
            <a:ext cx="468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いちばん下、すこしまげる</a:t>
            </a:r>
          </a:p>
        </p:txBody>
      </p:sp>
      <p:sp>
        <p:nvSpPr>
          <p:cNvPr id="1520" name="IN1"/>
          <p:cNvSpPr txBox="1"/>
          <p:nvPr/>
        </p:nvSpPr>
        <p:spPr>
          <a:xfrm>
            <a:off x="9295494" y="3125425"/>
            <a:ext cx="836677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IN1</a:t>
            </a:r>
          </a:p>
        </p:txBody>
      </p:sp>
      <p:sp>
        <p:nvSpPr>
          <p:cNvPr id="1521" name="IN2"/>
          <p:cNvSpPr txBox="1"/>
          <p:nvPr/>
        </p:nvSpPr>
        <p:spPr>
          <a:xfrm>
            <a:off x="9263617" y="3549128"/>
            <a:ext cx="91935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IN2</a:t>
            </a:r>
          </a:p>
        </p:txBody>
      </p:sp>
      <p:sp>
        <p:nvSpPr>
          <p:cNvPr id="1522" name="IN4"/>
          <p:cNvSpPr txBox="1"/>
          <p:nvPr/>
        </p:nvSpPr>
        <p:spPr>
          <a:xfrm>
            <a:off x="9281080" y="4340806"/>
            <a:ext cx="916306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IN4</a:t>
            </a:r>
          </a:p>
        </p:txBody>
      </p:sp>
      <p:sp>
        <p:nvSpPr>
          <p:cNvPr id="1523" name="CN4"/>
          <p:cNvSpPr txBox="1"/>
          <p:nvPr/>
        </p:nvSpPr>
        <p:spPr>
          <a:xfrm>
            <a:off x="10383297" y="1365792"/>
            <a:ext cx="98983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CN4</a:t>
            </a:r>
          </a:p>
        </p:txBody>
      </p:sp>
      <p:sp>
        <p:nvSpPr>
          <p:cNvPr id="1524" name="MCP9700-A/TO…"/>
          <p:cNvSpPr txBox="1"/>
          <p:nvPr/>
        </p:nvSpPr>
        <p:spPr>
          <a:xfrm>
            <a:off x="86101" y="1286143"/>
            <a:ext cx="265938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MCP9700-A/TO</a:t>
            </a:r>
          </a:p>
          <a:p>
            <a:pPr>
              <a:defRPr sz="2400"/>
            </a:pPr>
            <a:r>
              <a:t>30円</a:t>
            </a:r>
          </a:p>
        </p:txBody>
      </p:sp>
      <p:sp>
        <p:nvSpPr>
          <p:cNvPr id="1525" name="(OUT8)"/>
          <p:cNvSpPr txBox="1"/>
          <p:nvPr/>
        </p:nvSpPr>
        <p:spPr>
          <a:xfrm>
            <a:off x="9266945" y="2846351"/>
            <a:ext cx="84297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(OUT8)</a:t>
            </a:r>
          </a:p>
        </p:txBody>
      </p:sp>
      <p:sp>
        <p:nvSpPr>
          <p:cNvPr id="1526" name="(OUT11)"/>
          <p:cNvSpPr txBox="1"/>
          <p:nvPr/>
        </p:nvSpPr>
        <p:spPr>
          <a:xfrm>
            <a:off x="9225593" y="4775200"/>
            <a:ext cx="9764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(OUT11)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10 OUT8,0:OUT11,1…"/>
          <p:cNvSpPr txBox="1"/>
          <p:nvPr/>
        </p:nvSpPr>
        <p:spPr>
          <a:xfrm>
            <a:off x="445558" y="6247175"/>
            <a:ext cx="12731751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OUT8,0:OUT11,1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A=ANA(2):?A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30 WAIT30:GOTO20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br/>
            <a:r>
              <a:rPr>
                <a:solidFill>
                  <a:schemeClr val="accent5"/>
                </a:solidFill>
              </a:rPr>
              <a:t>25 LED A&gt;190</a:t>
            </a:r>
          </a:p>
        </p:txBody>
      </p:sp>
      <p:sp>
        <p:nvSpPr>
          <p:cNvPr id="1529" name="あついところチェッカー"/>
          <p:cNvSpPr txBox="1"/>
          <p:nvPr>
            <p:ph type="title"/>
          </p:nvPr>
        </p:nvSpPr>
        <p:spPr>
          <a:xfrm>
            <a:off x="1270000" y="50800"/>
            <a:ext cx="10464800" cy="1101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あついところチェッカー</a:t>
            </a:r>
          </a:p>
        </p:txBody>
      </p:sp>
      <p:pic>
        <p:nvPicPr>
          <p:cNvPr id="153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4901" t="20195" r="0" b="43509"/>
          <a:stretch>
            <a:fillRect/>
          </a:stretch>
        </p:blipFill>
        <p:spPr>
          <a:xfrm>
            <a:off x="10573847" y="2062321"/>
            <a:ext cx="11123816" cy="3755703"/>
          </a:xfrm>
          <a:prstGeom prst="rect">
            <a:avLst/>
          </a:prstGeom>
          <a:ln w="12700">
            <a:miter lim="400000"/>
          </a:ln>
        </p:spPr>
      </p:pic>
      <p:sp>
        <p:nvSpPr>
          <p:cNvPr id="1531" name="たいらなほうを上"/>
          <p:cNvSpPr txBox="1"/>
          <p:nvPr/>
        </p:nvSpPr>
        <p:spPr>
          <a:xfrm>
            <a:off x="3517641" y="2227959"/>
            <a:ext cx="31623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たいらなほうを上</a:t>
            </a:r>
          </a:p>
        </p:txBody>
      </p:sp>
      <p:grpSp>
        <p:nvGrpSpPr>
          <p:cNvPr id="1538" name="Group"/>
          <p:cNvGrpSpPr/>
          <p:nvPr/>
        </p:nvGrpSpPr>
        <p:grpSpPr>
          <a:xfrm>
            <a:off x="4365955" y="2959096"/>
            <a:ext cx="4890956" cy="1662666"/>
            <a:chOff x="0" y="0"/>
            <a:chExt cx="4890955" cy="1662665"/>
          </a:xfrm>
        </p:grpSpPr>
        <p:sp>
          <p:nvSpPr>
            <p:cNvPr id="1532" name="Rectangle"/>
            <p:cNvSpPr/>
            <p:nvPr/>
          </p:nvSpPr>
          <p:spPr>
            <a:xfrm flipH="1" rot="16200000">
              <a:off x="3356545" y="-657006"/>
              <a:ext cx="189313" cy="287950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3" name="Oval"/>
            <p:cNvSpPr/>
            <p:nvPr/>
          </p:nvSpPr>
          <p:spPr>
            <a:xfrm flipH="1" rot="16200000">
              <a:off x="-391187" y="391186"/>
              <a:ext cx="1565498" cy="783125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4" name="Rectangle"/>
            <p:cNvSpPr/>
            <p:nvPr/>
          </p:nvSpPr>
          <p:spPr>
            <a:xfrm flipH="1" rot="16200000">
              <a:off x="3356545" y="-1055601"/>
              <a:ext cx="189313" cy="287950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5" name="Rectangle"/>
            <p:cNvSpPr/>
            <p:nvPr/>
          </p:nvSpPr>
          <p:spPr>
            <a:xfrm flipH="1" rot="17040000">
              <a:off x="2718906" y="556641"/>
              <a:ext cx="185693" cy="1636070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6" name="Rectangle"/>
            <p:cNvSpPr/>
            <p:nvPr/>
          </p:nvSpPr>
          <p:spPr>
            <a:xfrm flipH="1" rot="16200000">
              <a:off x="4097065" y="861834"/>
              <a:ext cx="174601" cy="139401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7" name="Rectangle"/>
            <p:cNvSpPr/>
            <p:nvPr/>
          </p:nvSpPr>
          <p:spPr>
            <a:xfrm flipH="1" rot="16200000">
              <a:off x="563156" y="-118602"/>
              <a:ext cx="1565497" cy="18027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544" name="Group"/>
          <p:cNvGrpSpPr/>
          <p:nvPr/>
        </p:nvGrpSpPr>
        <p:grpSpPr>
          <a:xfrm>
            <a:off x="895521" y="2377156"/>
            <a:ext cx="964341" cy="3012812"/>
            <a:chOff x="0" y="0"/>
            <a:chExt cx="964340" cy="3012811"/>
          </a:xfrm>
        </p:grpSpPr>
        <p:sp>
          <p:nvSpPr>
            <p:cNvPr id="1539" name="Rectangle"/>
            <p:cNvSpPr/>
            <p:nvPr/>
          </p:nvSpPr>
          <p:spPr>
            <a:xfrm flipH="1">
              <a:off x="423862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40" name="Oval"/>
            <p:cNvSpPr/>
            <p:nvPr/>
          </p:nvSpPr>
          <p:spPr>
            <a:xfrm flipH="1">
              <a:off x="0" y="0"/>
              <a:ext cx="964341" cy="482402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41" name="Rectangle"/>
            <p:cNvSpPr/>
            <p:nvPr/>
          </p:nvSpPr>
          <p:spPr>
            <a:xfrm flipH="1">
              <a:off x="669395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42" name="Rectangle"/>
            <p:cNvSpPr/>
            <p:nvPr/>
          </p:nvSpPr>
          <p:spPr>
            <a:xfrm flipH="1">
              <a:off x="178329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43" name="Rectangle"/>
            <p:cNvSpPr/>
            <p:nvPr/>
          </p:nvSpPr>
          <p:spPr>
            <a:xfrm flipH="1">
              <a:off x="0" y="273844"/>
              <a:ext cx="964341" cy="111045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545" name="いちばん下、すこしまげる"/>
          <p:cNvSpPr txBox="1"/>
          <p:nvPr/>
        </p:nvSpPr>
        <p:spPr>
          <a:xfrm>
            <a:off x="3322907" y="4819789"/>
            <a:ext cx="468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いちばん下、すこしまげる</a:t>
            </a:r>
          </a:p>
        </p:txBody>
      </p:sp>
      <p:sp>
        <p:nvSpPr>
          <p:cNvPr id="1546" name="IN1"/>
          <p:cNvSpPr txBox="1"/>
          <p:nvPr/>
        </p:nvSpPr>
        <p:spPr>
          <a:xfrm>
            <a:off x="9295494" y="3125425"/>
            <a:ext cx="836677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IN1</a:t>
            </a:r>
          </a:p>
        </p:txBody>
      </p:sp>
      <p:sp>
        <p:nvSpPr>
          <p:cNvPr id="1547" name="IN2"/>
          <p:cNvSpPr txBox="1"/>
          <p:nvPr/>
        </p:nvSpPr>
        <p:spPr>
          <a:xfrm>
            <a:off x="9263617" y="3549128"/>
            <a:ext cx="91935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IN2</a:t>
            </a:r>
          </a:p>
        </p:txBody>
      </p:sp>
      <p:sp>
        <p:nvSpPr>
          <p:cNvPr id="1548" name="IN4"/>
          <p:cNvSpPr txBox="1"/>
          <p:nvPr/>
        </p:nvSpPr>
        <p:spPr>
          <a:xfrm>
            <a:off x="9281080" y="4340806"/>
            <a:ext cx="916306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IN4</a:t>
            </a:r>
          </a:p>
        </p:txBody>
      </p:sp>
      <p:sp>
        <p:nvSpPr>
          <p:cNvPr id="1549" name="CN4"/>
          <p:cNvSpPr txBox="1"/>
          <p:nvPr/>
        </p:nvSpPr>
        <p:spPr>
          <a:xfrm>
            <a:off x="10383297" y="1365792"/>
            <a:ext cx="98983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CN4</a:t>
            </a:r>
          </a:p>
        </p:txBody>
      </p:sp>
      <p:sp>
        <p:nvSpPr>
          <p:cNvPr id="1550" name="MCP9700-A/TO…"/>
          <p:cNvSpPr txBox="1"/>
          <p:nvPr/>
        </p:nvSpPr>
        <p:spPr>
          <a:xfrm>
            <a:off x="86101" y="1286143"/>
            <a:ext cx="265938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MCP9700-A/TO</a:t>
            </a:r>
          </a:p>
          <a:p>
            <a:pPr>
              <a:defRPr sz="2400"/>
            </a:pPr>
            <a:r>
              <a:t>30円</a:t>
            </a:r>
          </a:p>
        </p:txBody>
      </p:sp>
      <p:sp>
        <p:nvSpPr>
          <p:cNvPr id="1551" name="(OUT8)"/>
          <p:cNvSpPr txBox="1"/>
          <p:nvPr/>
        </p:nvSpPr>
        <p:spPr>
          <a:xfrm>
            <a:off x="9266945" y="2846351"/>
            <a:ext cx="84297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(OUT8)</a:t>
            </a:r>
          </a:p>
        </p:txBody>
      </p:sp>
      <p:sp>
        <p:nvSpPr>
          <p:cNvPr id="1552" name="(OUT11)"/>
          <p:cNvSpPr txBox="1"/>
          <p:nvPr/>
        </p:nvSpPr>
        <p:spPr>
          <a:xfrm>
            <a:off x="9225593" y="4775200"/>
            <a:ext cx="9764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(OUT11)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10 OUT8,0:OUT11,1…"/>
          <p:cNvSpPr txBox="1"/>
          <p:nvPr/>
        </p:nvSpPr>
        <p:spPr>
          <a:xfrm>
            <a:off x="445558" y="6128271"/>
            <a:ext cx="12731751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OUT8,0:OUT11,1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A=ANA(2):?A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30 WAIT30:GOTO20</a:t>
            </a:r>
          </a:p>
          <a:p>
            <a:pPr algn="l">
              <a:lnSpc>
                <a:spcPct val="12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br/>
            <a:r>
              <a:rPr>
                <a:solidFill>
                  <a:schemeClr val="accent5"/>
                </a:solidFill>
              </a:rPr>
              <a:t>26 IOT.OUT A</a:t>
            </a:r>
          </a:p>
        </p:txBody>
      </p:sp>
      <p:sp>
        <p:nvSpPr>
          <p:cNvPr id="1555" name="IoTおんどセンサー"/>
          <p:cNvSpPr txBox="1"/>
          <p:nvPr>
            <p:ph type="title"/>
          </p:nvPr>
        </p:nvSpPr>
        <p:spPr>
          <a:xfrm>
            <a:off x="1270000" y="50800"/>
            <a:ext cx="10464800" cy="1101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IoTおんどセンサー</a:t>
            </a:r>
          </a:p>
        </p:txBody>
      </p:sp>
      <p:pic>
        <p:nvPicPr>
          <p:cNvPr id="15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4901" t="20195" r="0" b="43509"/>
          <a:stretch>
            <a:fillRect/>
          </a:stretch>
        </p:blipFill>
        <p:spPr>
          <a:xfrm>
            <a:off x="10573847" y="2062321"/>
            <a:ext cx="11123816" cy="3755703"/>
          </a:xfrm>
          <a:prstGeom prst="rect">
            <a:avLst/>
          </a:prstGeom>
          <a:ln w="12700">
            <a:miter lim="400000"/>
          </a:ln>
        </p:spPr>
      </p:pic>
      <p:sp>
        <p:nvSpPr>
          <p:cNvPr id="1557" name="たいらなほうを上"/>
          <p:cNvSpPr txBox="1"/>
          <p:nvPr/>
        </p:nvSpPr>
        <p:spPr>
          <a:xfrm>
            <a:off x="3517641" y="2227959"/>
            <a:ext cx="31623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たいらなほうを上</a:t>
            </a:r>
          </a:p>
        </p:txBody>
      </p:sp>
      <p:grpSp>
        <p:nvGrpSpPr>
          <p:cNvPr id="1564" name="Group"/>
          <p:cNvGrpSpPr/>
          <p:nvPr/>
        </p:nvGrpSpPr>
        <p:grpSpPr>
          <a:xfrm>
            <a:off x="4365955" y="2959096"/>
            <a:ext cx="4890956" cy="1662666"/>
            <a:chOff x="0" y="0"/>
            <a:chExt cx="4890955" cy="1662665"/>
          </a:xfrm>
        </p:grpSpPr>
        <p:sp>
          <p:nvSpPr>
            <p:cNvPr id="1558" name="Rectangle"/>
            <p:cNvSpPr/>
            <p:nvPr/>
          </p:nvSpPr>
          <p:spPr>
            <a:xfrm flipH="1" rot="16200000">
              <a:off x="3356545" y="-657006"/>
              <a:ext cx="189313" cy="287950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59" name="Oval"/>
            <p:cNvSpPr/>
            <p:nvPr/>
          </p:nvSpPr>
          <p:spPr>
            <a:xfrm flipH="1" rot="16200000">
              <a:off x="-391187" y="391186"/>
              <a:ext cx="1565498" cy="783125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0" name="Rectangle"/>
            <p:cNvSpPr/>
            <p:nvPr/>
          </p:nvSpPr>
          <p:spPr>
            <a:xfrm flipH="1" rot="16200000">
              <a:off x="3356545" y="-1055601"/>
              <a:ext cx="189313" cy="287950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1" name="Rectangle"/>
            <p:cNvSpPr/>
            <p:nvPr/>
          </p:nvSpPr>
          <p:spPr>
            <a:xfrm flipH="1" rot="17040000">
              <a:off x="2718906" y="556641"/>
              <a:ext cx="185693" cy="1636070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2" name="Rectangle"/>
            <p:cNvSpPr/>
            <p:nvPr/>
          </p:nvSpPr>
          <p:spPr>
            <a:xfrm flipH="1" rot="16200000">
              <a:off x="4097065" y="861834"/>
              <a:ext cx="174601" cy="139401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3" name="Rectangle"/>
            <p:cNvSpPr/>
            <p:nvPr/>
          </p:nvSpPr>
          <p:spPr>
            <a:xfrm flipH="1" rot="16200000">
              <a:off x="563156" y="-118602"/>
              <a:ext cx="1565497" cy="18027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1570" name="Group"/>
          <p:cNvGrpSpPr/>
          <p:nvPr/>
        </p:nvGrpSpPr>
        <p:grpSpPr>
          <a:xfrm>
            <a:off x="895521" y="2377156"/>
            <a:ext cx="964341" cy="3012812"/>
            <a:chOff x="0" y="0"/>
            <a:chExt cx="964340" cy="3012811"/>
          </a:xfrm>
        </p:grpSpPr>
        <p:sp>
          <p:nvSpPr>
            <p:cNvPr id="1565" name="Rectangle"/>
            <p:cNvSpPr/>
            <p:nvPr/>
          </p:nvSpPr>
          <p:spPr>
            <a:xfrm flipH="1">
              <a:off x="423862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6" name="Oval"/>
            <p:cNvSpPr/>
            <p:nvPr/>
          </p:nvSpPr>
          <p:spPr>
            <a:xfrm flipH="1">
              <a:off x="0" y="0"/>
              <a:ext cx="964341" cy="482402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7" name="Rectangle"/>
            <p:cNvSpPr/>
            <p:nvPr/>
          </p:nvSpPr>
          <p:spPr>
            <a:xfrm flipH="1">
              <a:off x="669395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8" name="Rectangle"/>
            <p:cNvSpPr/>
            <p:nvPr/>
          </p:nvSpPr>
          <p:spPr>
            <a:xfrm flipH="1">
              <a:off x="178329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69" name="Rectangle"/>
            <p:cNvSpPr/>
            <p:nvPr/>
          </p:nvSpPr>
          <p:spPr>
            <a:xfrm flipH="1">
              <a:off x="0" y="273844"/>
              <a:ext cx="964341" cy="111045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571" name="いちばん下、すこしまげる"/>
          <p:cNvSpPr txBox="1"/>
          <p:nvPr/>
        </p:nvSpPr>
        <p:spPr>
          <a:xfrm>
            <a:off x="3322907" y="4819789"/>
            <a:ext cx="468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いちばん下、すこしまげる</a:t>
            </a:r>
          </a:p>
        </p:txBody>
      </p:sp>
      <p:sp>
        <p:nvSpPr>
          <p:cNvPr id="1572" name="IN1"/>
          <p:cNvSpPr txBox="1"/>
          <p:nvPr/>
        </p:nvSpPr>
        <p:spPr>
          <a:xfrm>
            <a:off x="9295494" y="3125425"/>
            <a:ext cx="836677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IN1</a:t>
            </a:r>
          </a:p>
        </p:txBody>
      </p:sp>
      <p:sp>
        <p:nvSpPr>
          <p:cNvPr id="1573" name="IN2"/>
          <p:cNvSpPr txBox="1"/>
          <p:nvPr/>
        </p:nvSpPr>
        <p:spPr>
          <a:xfrm>
            <a:off x="9263617" y="3549128"/>
            <a:ext cx="91935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IN2</a:t>
            </a:r>
          </a:p>
        </p:txBody>
      </p:sp>
      <p:sp>
        <p:nvSpPr>
          <p:cNvPr id="1574" name="IN4"/>
          <p:cNvSpPr txBox="1"/>
          <p:nvPr/>
        </p:nvSpPr>
        <p:spPr>
          <a:xfrm>
            <a:off x="9281080" y="4340806"/>
            <a:ext cx="916306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IN4</a:t>
            </a:r>
          </a:p>
        </p:txBody>
      </p:sp>
      <p:sp>
        <p:nvSpPr>
          <p:cNvPr id="1575" name="CN4"/>
          <p:cNvSpPr txBox="1"/>
          <p:nvPr/>
        </p:nvSpPr>
        <p:spPr>
          <a:xfrm>
            <a:off x="10383297" y="1365792"/>
            <a:ext cx="98983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CN4</a:t>
            </a:r>
          </a:p>
        </p:txBody>
      </p:sp>
      <p:sp>
        <p:nvSpPr>
          <p:cNvPr id="1576" name="MCP9700-A/TO…"/>
          <p:cNvSpPr txBox="1"/>
          <p:nvPr/>
        </p:nvSpPr>
        <p:spPr>
          <a:xfrm>
            <a:off x="86101" y="1286143"/>
            <a:ext cx="265938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MCP9700-A/TO</a:t>
            </a:r>
          </a:p>
          <a:p>
            <a:pPr>
              <a:defRPr sz="2400"/>
            </a:pPr>
            <a:r>
              <a:t>30円</a:t>
            </a:r>
          </a:p>
        </p:txBody>
      </p:sp>
      <p:sp>
        <p:nvSpPr>
          <p:cNvPr id="1577" name="(OUT8)"/>
          <p:cNvSpPr txBox="1"/>
          <p:nvPr/>
        </p:nvSpPr>
        <p:spPr>
          <a:xfrm>
            <a:off x="9266945" y="2846351"/>
            <a:ext cx="84297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(OUT8)</a:t>
            </a:r>
          </a:p>
        </p:txBody>
      </p:sp>
      <p:sp>
        <p:nvSpPr>
          <p:cNvPr id="1578" name="(OUT11)"/>
          <p:cNvSpPr txBox="1"/>
          <p:nvPr/>
        </p:nvSpPr>
        <p:spPr>
          <a:xfrm>
            <a:off x="9225593" y="4775200"/>
            <a:ext cx="9764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(OUT11)</a:t>
            </a:r>
          </a:p>
        </p:txBody>
      </p:sp>
      <p:pic>
        <p:nvPicPr>
          <p:cNvPr id="15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2549" y="5949227"/>
            <a:ext cx="3466581" cy="3466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IoTでイライラを…"/>
          <p:cNvSpPr txBox="1"/>
          <p:nvPr>
            <p:ph type="title"/>
          </p:nvPr>
        </p:nvSpPr>
        <p:spPr>
          <a:xfrm>
            <a:off x="132159" y="23321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IoTでイライラを</a:t>
            </a:r>
          </a:p>
          <a:p>
            <a:pPr/>
            <a:r>
              <a:t>かいけつしよう</a:t>
            </a:r>
          </a:p>
        </p:txBody>
      </p:sp>
      <p:pic>
        <p:nvPicPr>
          <p:cNvPr id="15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課題"/>
          <p:cNvSpPr/>
          <p:nvPr/>
        </p:nvSpPr>
        <p:spPr>
          <a:xfrm>
            <a:off x="135100" y="6635099"/>
            <a:ext cx="2478121" cy="2478121"/>
          </a:xfrm>
          <a:prstGeom prst="ellipse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課題</a:t>
            </a:r>
          </a:p>
        </p:txBody>
      </p:sp>
      <p:sp>
        <p:nvSpPr>
          <p:cNvPr id="1585" name="アイデア"/>
          <p:cNvSpPr/>
          <p:nvPr/>
        </p:nvSpPr>
        <p:spPr>
          <a:xfrm>
            <a:off x="3641300" y="4582759"/>
            <a:ext cx="2478121" cy="2478121"/>
          </a:xfrm>
          <a:prstGeom prst="ellipse">
            <a:avLst/>
          </a:prstGeom>
          <a:solidFill>
            <a:schemeClr val="accent2">
              <a:hueOff val="-554920"/>
              <a:satOff val="-21482"/>
              <a:lumOff val="-6228"/>
            </a:schemeClr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アイデア</a:t>
            </a:r>
          </a:p>
        </p:txBody>
      </p:sp>
      <p:sp>
        <p:nvSpPr>
          <p:cNvPr id="1586" name="データ"/>
          <p:cNvSpPr/>
          <p:nvPr/>
        </p:nvSpPr>
        <p:spPr>
          <a:xfrm>
            <a:off x="7147500" y="6805844"/>
            <a:ext cx="2478121" cy="2478121"/>
          </a:xfrm>
          <a:prstGeom prst="ellipse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データ</a:t>
            </a:r>
          </a:p>
        </p:txBody>
      </p:sp>
      <p:sp>
        <p:nvSpPr>
          <p:cNvPr id="1587" name="アプリ"/>
          <p:cNvSpPr/>
          <p:nvPr/>
        </p:nvSpPr>
        <p:spPr>
          <a:xfrm>
            <a:off x="7147500" y="2825819"/>
            <a:ext cx="2478121" cy="2478122"/>
          </a:xfrm>
          <a:prstGeom prst="ellipse">
            <a:avLst/>
          </a:prstGeom>
          <a:solidFill>
            <a:schemeClr val="accent4">
              <a:satOff val="1488"/>
              <a:lumOff val="-7242"/>
            </a:schemeClr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5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アプリ</a:t>
            </a:r>
          </a:p>
        </p:txBody>
      </p:sp>
      <p:sp>
        <p:nvSpPr>
          <p:cNvPr id="1588" name="イノベーション"/>
          <p:cNvSpPr/>
          <p:nvPr/>
        </p:nvSpPr>
        <p:spPr>
          <a:xfrm>
            <a:off x="10391579" y="640380"/>
            <a:ext cx="2478121" cy="2478121"/>
          </a:xfrm>
          <a:prstGeom prst="ellipse">
            <a:avLst/>
          </a:prstGeom>
          <a:solidFill>
            <a:schemeClr val="accent3">
              <a:hueOff val="-333989"/>
              <a:satOff val="3917"/>
              <a:lumOff val="-6666"/>
            </a:schemeClr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>
              <a:defRPr sz="3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イノベーション</a:t>
            </a:r>
          </a:p>
        </p:txBody>
      </p:sp>
      <p:sp>
        <p:nvSpPr>
          <p:cNvPr id="1589" name="Line"/>
          <p:cNvSpPr/>
          <p:nvPr/>
        </p:nvSpPr>
        <p:spPr>
          <a:xfrm flipV="1">
            <a:off x="2593380" y="6438919"/>
            <a:ext cx="1169863" cy="780881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0" name="Line"/>
          <p:cNvSpPr/>
          <p:nvPr/>
        </p:nvSpPr>
        <p:spPr>
          <a:xfrm flipV="1">
            <a:off x="6038140" y="4526031"/>
            <a:ext cx="1169863" cy="780881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1" name="Line"/>
          <p:cNvSpPr/>
          <p:nvPr/>
        </p:nvSpPr>
        <p:spPr>
          <a:xfrm flipV="1">
            <a:off x="9372720" y="2510411"/>
            <a:ext cx="1169864" cy="780881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2" name="Line"/>
          <p:cNvSpPr/>
          <p:nvPr/>
        </p:nvSpPr>
        <p:spPr>
          <a:xfrm flipV="1">
            <a:off x="8386560" y="5431175"/>
            <a:ext cx="1" cy="1298234"/>
          </a:xfrm>
          <a:prstGeom prst="line">
            <a:avLst/>
          </a:prstGeom>
          <a:ln w="1397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93" name="課題からスタート…"/>
          <p:cNvSpPr txBox="1"/>
          <p:nvPr/>
        </p:nvSpPr>
        <p:spPr>
          <a:xfrm>
            <a:off x="150469" y="271789"/>
            <a:ext cx="7518401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>
              <a:defRPr sz="4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課題からスタート</a:t>
            </a:r>
          </a:p>
          <a:p>
            <a:pPr algn="l">
              <a:defRPr sz="4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アイデア＋データ→アプリ</a:t>
            </a:r>
          </a:p>
          <a:p>
            <a:pPr algn="l">
              <a:defRPr sz="4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横展開してイノベーション！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IoTとは…"/>
          <p:cNvSpPr txBox="1"/>
          <p:nvPr>
            <p:ph type="title"/>
          </p:nvPr>
        </p:nvSpPr>
        <p:spPr>
          <a:xfrm>
            <a:off x="132258" y="220133"/>
            <a:ext cx="12740284" cy="2607734"/>
          </a:xfrm>
          <a:prstGeom prst="rect">
            <a:avLst/>
          </a:prstGeom>
        </p:spPr>
        <p:txBody>
          <a:bodyPr/>
          <a:lstStyle/>
          <a:p>
            <a:pPr>
              <a:defRPr sz="6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IoTとは</a:t>
            </a:r>
          </a:p>
          <a:p>
            <a:pPr>
              <a:defRPr sz="6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ネットにつながったロボット</a:t>
            </a:r>
          </a:p>
        </p:txBody>
      </p:sp>
      <p:pic>
        <p:nvPicPr>
          <p:cNvPr id="15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6601" y="-113595"/>
            <a:ext cx="1897274" cy="177702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97" name="Table"/>
          <p:cNvGraphicFramePr/>
          <p:nvPr/>
        </p:nvGraphicFramePr>
        <p:xfrm>
          <a:off x="982133" y="3471333"/>
          <a:ext cx="11380391" cy="598573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793463"/>
                <a:gridCol w="3793463"/>
                <a:gridCol w="3793463"/>
              </a:tblGrid>
              <a:tr h="1197147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しげき （INPUT）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コンピューター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アクション (OUTPUT)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97147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暑さ（温度センサー）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うで（サーボ）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97147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感触（ボタン）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プログラミング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かお（画面）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97147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明るさ（光センサー）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こえ（音）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97147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ネット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FFFFFF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ネット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98" name="Line"/>
          <p:cNvSpPr/>
          <p:nvPr/>
        </p:nvSpPr>
        <p:spPr>
          <a:xfrm>
            <a:off x="2413000" y="2954866"/>
            <a:ext cx="8178801" cy="1"/>
          </a:xfrm>
          <a:prstGeom prst="line">
            <a:avLst/>
          </a:prstGeom>
          <a:ln w="1270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IoTのはつめいの仕方"/>
          <p:cNvSpPr txBox="1"/>
          <p:nvPr>
            <p:ph type="title"/>
          </p:nvPr>
        </p:nvSpPr>
        <p:spPr>
          <a:xfrm>
            <a:off x="132159" y="639233"/>
            <a:ext cx="12740481" cy="2159001"/>
          </a:xfrm>
          <a:prstGeom prst="rect">
            <a:avLst/>
          </a:prstGeom>
        </p:spPr>
        <p:txBody>
          <a:bodyPr/>
          <a:lstStyle/>
          <a:p>
            <a:pPr/>
            <a:r>
              <a:t>IoTのはつめいの仕方</a:t>
            </a:r>
          </a:p>
        </p:txBody>
      </p:sp>
      <p:pic>
        <p:nvPicPr>
          <p:cNvPr id="16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7531" y="7101244"/>
            <a:ext cx="2953944" cy="2766722"/>
          </a:xfrm>
          <a:prstGeom prst="rect">
            <a:avLst/>
          </a:prstGeom>
          <a:ln w="12700">
            <a:miter lim="400000"/>
          </a:ln>
        </p:spPr>
      </p:pic>
      <p:sp>
        <p:nvSpPr>
          <p:cNvPr id="1602" name="こまった…"/>
          <p:cNvSpPr txBox="1"/>
          <p:nvPr/>
        </p:nvSpPr>
        <p:spPr>
          <a:xfrm>
            <a:off x="132159" y="3306233"/>
            <a:ext cx="12740482" cy="5401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32308">
              <a:defRPr sz="592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こまった</a:t>
            </a:r>
          </a:p>
          <a:p>
            <a:pPr defTabSz="432308">
              <a:defRPr sz="592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</a:p>
          <a:p>
            <a:pPr defTabSz="432308">
              <a:defRPr sz="592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こんなのがあるといいかな？</a:t>
            </a:r>
          </a:p>
          <a:p>
            <a:pPr defTabSz="432308">
              <a:defRPr sz="592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</a:p>
          <a:p>
            <a:pPr defTabSz="432308">
              <a:defRPr sz="592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つくってみよう</a:t>
            </a:r>
          </a:p>
        </p:txBody>
      </p:sp>
      <p:sp>
        <p:nvSpPr>
          <p:cNvPr id="1603" name="Arrow"/>
          <p:cNvSpPr/>
          <p:nvPr/>
        </p:nvSpPr>
        <p:spPr>
          <a:xfrm rot="5400000">
            <a:off x="6055386" y="4429786"/>
            <a:ext cx="894028" cy="894028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04" name="Arrow"/>
          <p:cNvSpPr/>
          <p:nvPr/>
        </p:nvSpPr>
        <p:spPr>
          <a:xfrm rot="5400000">
            <a:off x="6055386" y="6673453"/>
            <a:ext cx="894028" cy="894028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IoTのサンプル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IoTのサンプル</a:t>
            </a:r>
          </a:p>
        </p:txBody>
      </p:sp>
      <p:pic>
        <p:nvPicPr>
          <p:cNvPr id="16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790"/>
          <a:stretch>
            <a:fillRect/>
          </a:stretch>
        </p:blipFill>
        <p:spPr>
          <a:xfrm>
            <a:off x="0" y="1594643"/>
            <a:ext cx="13004801" cy="6742197"/>
          </a:xfrm>
          <a:prstGeom prst="rect">
            <a:avLst/>
          </a:prstGeom>
          <a:ln w="12700">
            <a:miter lim="400000"/>
          </a:ln>
        </p:spPr>
      </p:pic>
      <p:sp>
        <p:nvSpPr>
          <p:cNvPr id="1610" name="→ ねこがトイレにいくと通知、統計とれば病気予測も！…"/>
          <p:cNvSpPr txBox="1"/>
          <p:nvPr>
            <p:ph type="title"/>
          </p:nvPr>
        </p:nvSpPr>
        <p:spPr>
          <a:xfrm>
            <a:off x="132258" y="8494613"/>
            <a:ext cx="12740284" cy="1215563"/>
          </a:xfrm>
          <a:prstGeom prst="rect">
            <a:avLst/>
          </a:prstGeom>
        </p:spPr>
        <p:txBody>
          <a:bodyPr/>
          <a:lstStyle/>
          <a:p>
            <a:pPr defTabSz="566674">
              <a:defRPr sz="388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→ ねこがトイレにいくと通知、統計とれば病気予測も！</a:t>
            </a:r>
          </a:p>
          <a:p>
            <a:pPr defTabSz="566674">
              <a:defRPr sz="291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rPr u="sng">
                <a:hlinkClick r:id="rId3" invalidUrl="" action="" tgtFrame="" tooltip="" history="1" highlightClick="0" endSnd="0"/>
              </a:rPr>
              <a:t>http://fukuno.jig.jp/1518</a:t>
            </a:r>
          </a:p>
        </p:txBody>
      </p:sp>
      <p:sp>
        <p:nvSpPr>
          <p:cNvPr id="1611" name="ねこ健康、ネコトイレIoT"/>
          <p:cNvSpPr txBox="1"/>
          <p:nvPr/>
        </p:nvSpPr>
        <p:spPr>
          <a:xfrm>
            <a:off x="132258" y="-156072"/>
            <a:ext cx="12740284" cy="1830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ねこ健康、ネコトイレIoT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1377"/>
            <a:ext cx="9551810" cy="5425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4578" y="5356620"/>
            <a:ext cx="8319719" cy="4637221"/>
          </a:xfrm>
          <a:prstGeom prst="rect">
            <a:avLst/>
          </a:prstGeom>
          <a:ln w="12700">
            <a:miter lim="400000"/>
          </a:ln>
        </p:spPr>
      </p:pic>
      <p:sp>
        <p:nvSpPr>
          <p:cNvPr id="1615" name="見回りいらず…"/>
          <p:cNvSpPr txBox="1"/>
          <p:nvPr/>
        </p:nvSpPr>
        <p:spPr>
          <a:xfrm>
            <a:off x="664739" y="6989431"/>
            <a:ext cx="3564256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見回りいらず</a:t>
            </a:r>
          </a:p>
          <a:p>
            <a:pPr>
              <a:defRPr sz="5000"/>
            </a:pPr>
            <a:r>
              <a:t>イノシシIoT</a:t>
            </a:r>
          </a:p>
        </p:txBody>
      </p:sp>
      <p:sp>
        <p:nvSpPr>
          <p:cNvPr id="1616" name="NHK…"/>
          <p:cNvSpPr txBox="1"/>
          <p:nvPr/>
        </p:nvSpPr>
        <p:spPr>
          <a:xfrm>
            <a:off x="9298593" y="1343393"/>
            <a:ext cx="3924148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NHK</a:t>
            </a:r>
          </a:p>
          <a:p>
            <a:pPr/>
            <a:r>
              <a:t>おはよう日本</a:t>
            </a:r>
          </a:p>
          <a:p>
            <a:pPr/>
            <a:r>
              <a:t>（東海北陸地区）</a:t>
            </a:r>
          </a:p>
          <a:p>
            <a:pPr/>
            <a:r>
              <a:t>2015.12.7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IGAスクール構想！"/>
          <p:cNvSpPr txBox="1"/>
          <p:nvPr/>
        </p:nvSpPr>
        <p:spPr>
          <a:xfrm>
            <a:off x="2222283" y="4203700"/>
            <a:ext cx="8560235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GIGAスクール構想！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184" y="2161140"/>
            <a:ext cx="11493227" cy="4892628"/>
          </a:xfrm>
          <a:prstGeom prst="rect">
            <a:avLst/>
          </a:prstGeom>
          <a:ln w="12700">
            <a:miter lim="400000"/>
          </a:ln>
        </p:spPr>
      </p:pic>
      <p:sp>
        <p:nvSpPr>
          <p:cNvPr id="1619" name="IoT x 火災報知器 by 創電"/>
          <p:cNvSpPr txBox="1"/>
          <p:nvPr/>
        </p:nvSpPr>
        <p:spPr>
          <a:xfrm>
            <a:off x="1293050" y="436033"/>
            <a:ext cx="104187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pPr/>
            <a:r>
              <a:t>IoT x 火災報知器 by 創電</a:t>
            </a:r>
          </a:p>
        </p:txBody>
      </p:sp>
      <p:pic>
        <p:nvPicPr>
          <p:cNvPr id="16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6530" y="6544795"/>
            <a:ext cx="6150386" cy="3410566"/>
          </a:xfrm>
          <a:prstGeom prst="rect">
            <a:avLst/>
          </a:prstGeom>
          <a:ln w="12700">
            <a:miter lim="400000"/>
          </a:ln>
        </p:spPr>
      </p:pic>
      <p:sp>
        <p:nvSpPr>
          <p:cNvPr id="1621" name="Hana道場生まれの…"/>
          <p:cNvSpPr txBox="1"/>
          <p:nvPr/>
        </p:nvSpPr>
        <p:spPr>
          <a:xfrm>
            <a:off x="6452094" y="7839075"/>
            <a:ext cx="6385723" cy="154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/>
            </a:pPr>
            <a:r>
              <a:t>Hana道場生まれの</a:t>
            </a:r>
          </a:p>
          <a:p>
            <a:pPr algn="l">
              <a:defRPr sz="4500"/>
            </a:pPr>
            <a:r>
              <a:t>オープンイノベーション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まとめ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まとめ</a:t>
            </a:r>
          </a:p>
        </p:txBody>
      </p:sp>
      <p:pic>
        <p:nvPicPr>
          <p:cNvPr id="16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IoTは…"/>
          <p:cNvSpPr txBox="1"/>
          <p:nvPr>
            <p:ph type="title"/>
          </p:nvPr>
        </p:nvSpPr>
        <p:spPr>
          <a:xfrm>
            <a:off x="132159" y="1453355"/>
            <a:ext cx="12740482" cy="3817145"/>
          </a:xfrm>
          <a:prstGeom prst="rect">
            <a:avLst/>
          </a:prstGeom>
        </p:spPr>
        <p:txBody>
          <a:bodyPr/>
          <a:lstStyle/>
          <a:p>
            <a:pPr/>
            <a:r>
              <a:t>IoTは</a:t>
            </a:r>
          </a:p>
          <a:p>
            <a:pPr/>
            <a:r>
              <a:t>じぶんでつくれる！</a:t>
            </a:r>
          </a:p>
        </p:txBody>
      </p:sp>
      <p:pic>
        <p:nvPicPr>
          <p:cNvPr id="16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パソコンも…"/>
          <p:cNvSpPr txBox="1"/>
          <p:nvPr>
            <p:ph type="title"/>
          </p:nvPr>
        </p:nvSpPr>
        <p:spPr>
          <a:xfrm>
            <a:off x="132159" y="23321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パソコンも</a:t>
            </a:r>
          </a:p>
          <a:p>
            <a:pPr/>
            <a:r>
              <a:t>じぶんでつくれる</a:t>
            </a:r>
          </a:p>
        </p:txBody>
      </p:sp>
      <p:pic>
        <p:nvPicPr>
          <p:cNvPr id="16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79567"/>
            <a:ext cx="13004800" cy="8026734"/>
          </a:xfrm>
          <a:prstGeom prst="rect">
            <a:avLst/>
          </a:prstGeom>
          <a:ln w="12700">
            <a:miter lim="400000"/>
          </a:ln>
        </p:spPr>
      </p:pic>
      <p:sp>
        <p:nvSpPr>
          <p:cNvPr id="1633" name="https://fukuno.jig.jp/2562"/>
          <p:cNvSpPr txBox="1"/>
          <p:nvPr/>
        </p:nvSpPr>
        <p:spPr>
          <a:xfrm>
            <a:off x="8808500" y="7188200"/>
            <a:ext cx="4040734" cy="406400"/>
          </a:xfrm>
          <a:prstGeom prst="rect">
            <a:avLst/>
          </a:prstGeom>
          <a:solidFill>
            <a:srgbClr val="F5F8F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https://fukuno.jig.jp/2562</a:t>
            </a:r>
          </a:p>
        </p:txBody>
      </p:sp>
      <p:sp>
        <p:nvSpPr>
          <p:cNvPr id="1634" name="じぶんでつくろう！…"/>
          <p:cNvSpPr txBox="1"/>
          <p:nvPr>
            <p:ph type="title"/>
          </p:nvPr>
        </p:nvSpPr>
        <p:spPr>
          <a:xfrm>
            <a:off x="952500" y="7884539"/>
            <a:ext cx="11099800" cy="1827290"/>
          </a:xfrm>
          <a:prstGeom prst="rect">
            <a:avLst/>
          </a:prstGeom>
        </p:spPr>
        <p:txBody>
          <a:bodyPr/>
          <a:lstStyle/>
          <a:p>
            <a:pPr defTabSz="479044">
              <a:defRPr sz="5412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じぶんでつくろう！</a:t>
            </a:r>
          </a:p>
          <a:p>
            <a:pPr defTabSz="479044">
              <a:defRPr sz="5412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じぶんのパソコン！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3453" y="801667"/>
            <a:ext cx="6908936" cy="5043396"/>
          </a:xfrm>
          <a:prstGeom prst="rect">
            <a:avLst/>
          </a:prstGeom>
          <a:ln w="12700">
            <a:miter lim="400000"/>
          </a:ln>
        </p:spPr>
      </p:pic>
      <p:sp>
        <p:nvSpPr>
          <p:cNvPr id="1637" name="じぶんでくみたてるパソコン…"/>
          <p:cNvSpPr txBox="1"/>
          <p:nvPr>
            <p:ph type="title"/>
          </p:nvPr>
        </p:nvSpPr>
        <p:spPr>
          <a:xfrm>
            <a:off x="1087966" y="6512939"/>
            <a:ext cx="11099801" cy="2858570"/>
          </a:xfrm>
          <a:prstGeom prst="rect">
            <a:avLst/>
          </a:prstGeom>
        </p:spPr>
        <p:txBody>
          <a:bodyPr/>
          <a:lstStyle/>
          <a:p>
            <a:pPr defTabSz="525779">
              <a:defRPr sz="5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じぶんでくみたてるパソコン</a:t>
            </a:r>
          </a:p>
          <a:p>
            <a:pPr defTabSz="525779">
              <a:defRPr sz="5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IchigoJam</a:t>
            </a:r>
          </a:p>
          <a:p>
            <a:pPr defTabSz="525779">
              <a:defRPr sz="5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1,5</a:t>
            </a:r>
            <a:r>
              <a:t>00円〜</a:t>
            </a:r>
          </a:p>
        </p:txBody>
      </p:sp>
      <p:pic>
        <p:nvPicPr>
          <p:cNvPr id="16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692" y="3050372"/>
            <a:ext cx="5139262" cy="1052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" y="29633"/>
            <a:ext cx="12839700" cy="9229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Apple I (1976年)…"/>
          <p:cNvSpPr txBox="1"/>
          <p:nvPr/>
        </p:nvSpPr>
        <p:spPr>
          <a:xfrm>
            <a:off x="6921500" y="823383"/>
            <a:ext cx="5892801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Apple I (1976年) </a:t>
            </a:r>
          </a:p>
          <a:p>
            <a:pPr defTabSz="457200"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5"/>
                </a:solidFill>
              </a:rPr>
              <a:t>iPhone</a:t>
            </a:r>
            <a:r>
              <a:t>の会社</a:t>
            </a:r>
          </a:p>
          <a:p>
            <a:pPr defTabSz="457200"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Apple社の初製品</a:t>
            </a:r>
          </a:p>
          <a:p>
            <a:pPr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じぶんでつくれるパソコン！</a:t>
            </a:r>
          </a:p>
        </p:txBody>
      </p:sp>
      <p:pic>
        <p:nvPicPr>
          <p:cNvPr id="16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4066" y="4666068"/>
            <a:ext cx="6307668" cy="4458869"/>
          </a:xfrm>
          <a:prstGeom prst="rect">
            <a:avLst/>
          </a:prstGeom>
          <a:ln w="12700">
            <a:miter lim="400000"/>
          </a:ln>
        </p:spPr>
      </p:pic>
      <p:sp>
        <p:nvSpPr>
          <p:cNvPr id="1644" name="Apple I 開発者 - スティーブ・ウォズニアック氏"/>
          <p:cNvSpPr txBox="1"/>
          <p:nvPr/>
        </p:nvSpPr>
        <p:spPr>
          <a:xfrm>
            <a:off x="6864507" y="9190566"/>
            <a:ext cx="605987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Apple I 開発者 - スティーブ・ウォズニアック氏</a:t>
            </a:r>
          </a:p>
        </p:txBody>
      </p:sp>
      <p:pic>
        <p:nvPicPr>
          <p:cNvPr id="16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76" y="62304"/>
            <a:ext cx="6717724" cy="428413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46" name="Table"/>
          <p:cNvGraphicFramePr/>
          <p:nvPr/>
        </p:nvGraphicFramePr>
        <p:xfrm>
          <a:off x="180082" y="4666354"/>
          <a:ext cx="6320036" cy="455989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160018"/>
                <a:gridCol w="3160018"/>
              </a:tblGrid>
              <a:tr h="75998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Apple 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FFFFFF"/>
                          </a:solidFill>
                          <a:sym typeface="ヒラギノ角ゴ ProN W6"/>
                        </a:rPr>
                        <a:t>IchigoJam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59982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RAM 4KB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RAM 4KB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59982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自分で組み立て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自分で組み立て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59982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BASIC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BASIC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59982"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30万円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1,500円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759982"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楽しい！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楽しい！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自分で学べる＝さいきょう"/>
          <p:cNvSpPr txBox="1"/>
          <p:nvPr>
            <p:ph type="title"/>
          </p:nvPr>
        </p:nvSpPr>
        <p:spPr>
          <a:xfrm>
            <a:off x="132159" y="23321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自分で学べる＝さいきょう</a:t>
            </a:r>
          </a:p>
        </p:txBody>
      </p:sp>
      <p:pic>
        <p:nvPicPr>
          <p:cNvPr id="16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09" y="-1"/>
            <a:ext cx="692111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2" name="うごかしてみよう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うごかしてみよう</a:t>
            </a:r>
          </a:p>
        </p:txBody>
      </p:sp>
      <p:sp>
        <p:nvSpPr>
          <p:cNvPr id="1653" name="http://ichigojam.net/print/"/>
          <p:cNvSpPr txBox="1"/>
          <p:nvPr/>
        </p:nvSpPr>
        <p:spPr>
          <a:xfrm>
            <a:off x="7596898" y="4432300"/>
            <a:ext cx="4595317" cy="88900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http://ichigojam.net/print/</a:t>
            </a:r>
          </a:p>
        </p:txBody>
      </p:sp>
      <p:sp>
        <p:nvSpPr>
          <p:cNvPr id="1654" name="IchigoJamプリント…"/>
          <p:cNvSpPr txBox="1"/>
          <p:nvPr/>
        </p:nvSpPr>
        <p:spPr>
          <a:xfrm>
            <a:off x="7365752" y="2410883"/>
            <a:ext cx="5493961" cy="176530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t>IchigoJamプリント</a:t>
            </a:r>
          </a:p>
          <a:p>
            <a:pPr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A5印刷対応ネット教材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課題…"/>
          <p:cNvSpPr txBox="1"/>
          <p:nvPr/>
        </p:nvSpPr>
        <p:spPr>
          <a:xfrm>
            <a:off x="435094" y="6177127"/>
            <a:ext cx="364744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課題</a:t>
            </a:r>
          </a:p>
          <a:p>
            <a:pPr algn="l">
              <a:defRPr sz="2000"/>
            </a:pPr>
            <a:r>
              <a:t>デジタル教科書の今後の在り方</a:t>
            </a:r>
          </a:p>
        </p:txBody>
      </p:sp>
      <p:sp>
        <p:nvSpPr>
          <p:cNvPr id="326" name="課題…"/>
          <p:cNvSpPr txBox="1"/>
          <p:nvPr/>
        </p:nvSpPr>
        <p:spPr>
          <a:xfrm>
            <a:off x="8785486" y="6195987"/>
            <a:ext cx="3737103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課題</a:t>
            </a:r>
          </a:p>
          <a:p>
            <a:pPr algn="l">
              <a:defRPr sz="2000"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教師の在り方や果たすべき役割</a:t>
            </a:r>
          </a:p>
          <a:p>
            <a:pPr algn="l">
              <a:defRPr sz="2000"/>
            </a:pPr>
            <a:r>
              <a:t>指導体制</a:t>
            </a:r>
          </a:p>
          <a:p>
            <a:pPr algn="l">
              <a:defRPr sz="2000"/>
            </a:pPr>
            <a:r>
              <a:t>ICT活用指導力の向上方策</a:t>
            </a:r>
          </a:p>
          <a:p>
            <a:pPr algn="l">
              <a:defRPr sz="2000"/>
            </a:pPr>
            <a:r>
              <a:t>年間授業時数</a:t>
            </a:r>
          </a:p>
          <a:p>
            <a:pPr algn="l">
              <a:defRPr sz="2000"/>
            </a:pPr>
            <a:r>
              <a:t>標準的な授業時間</a:t>
            </a:r>
          </a:p>
          <a:p>
            <a:pPr algn="l">
              <a:defRPr sz="2000"/>
            </a:pPr>
            <a:r>
              <a:t>学年を超えた学び</a:t>
            </a:r>
          </a:p>
        </p:txBody>
      </p:sp>
      <p:sp>
        <p:nvSpPr>
          <p:cNvPr id="327" name="ソフト…"/>
          <p:cNvSpPr/>
          <p:nvPr/>
        </p:nvSpPr>
        <p:spPr>
          <a:xfrm>
            <a:off x="262466" y="3581400"/>
            <a:ext cx="4043496" cy="2150335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ソフト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デジタル教科書・教材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ICT活用した学習活動</a:t>
            </a:r>
          </a:p>
        </p:txBody>
      </p:sp>
      <p:sp>
        <p:nvSpPr>
          <p:cNvPr id="328" name="ハード…"/>
          <p:cNvSpPr/>
          <p:nvPr/>
        </p:nvSpPr>
        <p:spPr>
          <a:xfrm>
            <a:off x="4480652" y="3581400"/>
            <a:ext cx="4043496" cy="2150335"/>
          </a:xfrm>
          <a:prstGeom prst="roundRect">
            <a:avLst>
              <a:gd name="adj" fmla="val 15000"/>
            </a:avLst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ハード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１人１台コンピューター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高速無線ネットワーク</a:t>
            </a:r>
          </a:p>
        </p:txBody>
      </p:sp>
      <p:sp>
        <p:nvSpPr>
          <p:cNvPr id="329" name="指導体制…"/>
          <p:cNvSpPr/>
          <p:nvPr/>
        </p:nvSpPr>
        <p:spPr>
          <a:xfrm>
            <a:off x="8698838" y="3581400"/>
            <a:ext cx="4043496" cy="2150335"/>
          </a:xfrm>
          <a:prstGeom prst="roundRect">
            <a:avLst>
              <a:gd name="adj" fmla="val 15000"/>
            </a:avLst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指導体制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教員のICT活用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（求む、企業からの支援）</a:t>
            </a:r>
          </a:p>
        </p:txBody>
      </p:sp>
      <p:sp>
        <p:nvSpPr>
          <p:cNvPr id="330" name="GIGAスクール 個別最適化された学び"/>
          <p:cNvSpPr/>
          <p:nvPr/>
        </p:nvSpPr>
        <p:spPr>
          <a:xfrm>
            <a:off x="3002061" y="445922"/>
            <a:ext cx="6768704" cy="2436085"/>
          </a:xfrm>
          <a:prstGeom prst="roundRect">
            <a:avLst>
              <a:gd name="adj" fmla="val 13241"/>
            </a:avLst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5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GIGAスクール</a:t>
            </a:r>
            <a:br/>
            <a:r>
              <a:t>個別最適化された学び</a:t>
            </a:r>
          </a:p>
        </p:txBody>
      </p:sp>
      <p:sp>
        <p:nvSpPr>
          <p:cNvPr id="331" name="一斉授業"/>
          <p:cNvSpPr/>
          <p:nvPr/>
        </p:nvSpPr>
        <p:spPr>
          <a:xfrm>
            <a:off x="10959207" y="1334558"/>
            <a:ext cx="1960365" cy="816505"/>
          </a:xfrm>
          <a:prstGeom prst="roundRect">
            <a:avLst>
              <a:gd name="adj" fmla="val 17675"/>
            </a:avLst>
          </a:prstGeom>
          <a:solidFill>
            <a:srgbClr val="A6AAA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>
              <a:defRPr sz="30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一斉授業</a:t>
            </a:r>
          </a:p>
        </p:txBody>
      </p:sp>
      <p:sp>
        <p:nvSpPr>
          <p:cNvPr id="332" name="Double Arrow"/>
          <p:cNvSpPr/>
          <p:nvPr/>
        </p:nvSpPr>
        <p:spPr>
          <a:xfrm>
            <a:off x="9850966" y="1417637"/>
            <a:ext cx="1028040" cy="650347"/>
          </a:xfrm>
          <a:prstGeom prst="leftRightArrow">
            <a:avLst>
              <a:gd name="adj1" fmla="val 32285"/>
              <a:gd name="adj2" fmla="val 52988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3" name="Rounded Rectangle"/>
          <p:cNvSpPr/>
          <p:nvPr/>
        </p:nvSpPr>
        <p:spPr>
          <a:xfrm>
            <a:off x="76200" y="3365301"/>
            <a:ext cx="12852400" cy="2582533"/>
          </a:xfrm>
          <a:prstGeom prst="roundRect">
            <a:avLst>
              <a:gd name="adj" fmla="val 16227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4" name="Arrow"/>
          <p:cNvSpPr/>
          <p:nvPr/>
        </p:nvSpPr>
        <p:spPr>
          <a:xfrm rot="16200000">
            <a:off x="6018113" y="2412073"/>
            <a:ext cx="736601" cy="1203062"/>
          </a:xfrm>
          <a:prstGeom prst="rightArrow">
            <a:avLst>
              <a:gd name="adj1" fmla="val 35897"/>
              <a:gd name="adj2" fmla="val 6595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5" name="対義語?"/>
          <p:cNvSpPr txBox="1"/>
          <p:nvPr/>
        </p:nvSpPr>
        <p:spPr>
          <a:xfrm>
            <a:off x="9854318" y="2180166"/>
            <a:ext cx="102133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対義語?</a:t>
            </a:r>
          </a:p>
        </p:txBody>
      </p:sp>
      <p:sp>
        <p:nvSpPr>
          <p:cNvPr id="336" name="「児童生徒１人１台コンピュータ」の実現を見据えた施策パッケージ（令和元年12月19日）…"/>
          <p:cNvSpPr txBox="1"/>
          <p:nvPr/>
        </p:nvSpPr>
        <p:spPr>
          <a:xfrm>
            <a:off x="94731" y="8475637"/>
            <a:ext cx="8107871" cy="882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/>
            </a:pPr>
            <a:r>
              <a:t>「児童生徒１人１台コンピュータ」の実現を見据えた施策パッケージ（令和元年12月19日）</a:t>
            </a:r>
          </a:p>
          <a:p>
            <a:pPr>
              <a:defRPr sz="1500"/>
            </a:pPr>
            <a:r>
              <a:rPr u="sng">
                <a:hlinkClick r:id="rId3" invalidUrl="" action="" tgtFrame="" tooltip="" history="1" highlightClick="0" endSnd="0"/>
              </a:rPr>
              <a:t>https://www.mext.go.jp/content/20191225-mxt_syoto01_000003278_04.pdf</a:t>
            </a:r>
          </a:p>
          <a:p>
            <a:pPr>
              <a:defRPr sz="1500"/>
            </a:pPr>
            <a:r>
              <a:t>文科省資料を改変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534" y="-60953"/>
            <a:ext cx="13241867" cy="9107218"/>
          </a:xfrm>
          <a:prstGeom prst="rect">
            <a:avLst/>
          </a:prstGeom>
          <a:ln w="12700">
            <a:miter lim="400000"/>
          </a:ln>
        </p:spPr>
      </p:pic>
      <p:sp>
        <p:nvSpPr>
          <p:cNvPr id="1657" name="リファレンスをみよう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  <a:p>
            <a:pPr>
              <a:defRPr sz="500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リファレンスをみよう</a:t>
            </a:r>
          </a:p>
        </p:txBody>
      </p:sp>
      <p:sp>
        <p:nvSpPr>
          <p:cNvPr id="1658" name="http://ichigojam.net/IchigoJam.html"/>
          <p:cNvSpPr txBox="1"/>
          <p:nvPr/>
        </p:nvSpPr>
        <p:spPr>
          <a:xfrm>
            <a:off x="6507674" y="317499"/>
            <a:ext cx="6310376" cy="88900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 u="sng"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http://ichigojam.net/IchigoJam.html</a:t>
            </a:r>
          </a:p>
        </p:txBody>
      </p:sp>
      <p:sp>
        <p:nvSpPr>
          <p:cNvPr id="1659" name="Rectangle"/>
          <p:cNvSpPr/>
          <p:nvPr/>
        </p:nvSpPr>
        <p:spPr>
          <a:xfrm>
            <a:off x="3259666" y="126999"/>
            <a:ext cx="1428619" cy="545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1" name="Table"/>
          <p:cNvGraphicFramePr/>
          <p:nvPr/>
        </p:nvGraphicFramePr>
        <p:xfrm>
          <a:off x="589972" y="3075070"/>
          <a:ext cx="11824856" cy="613573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5912427"/>
                <a:gridCol w="5912427"/>
              </a:tblGrid>
              <a:tr h="2045245">
                <a:tc>
                  <a:txBody>
                    <a:bodyPr/>
                    <a:lstStyle/>
                    <a:p>
                      <a:pPr defTabSz="914400"/>
                      <a:r>
                        <a:rPr sz="50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IchigoJam BASIC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Python3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2045245">
                <a:tc>
                  <a:txBody>
                    <a:bodyPr/>
                    <a:lstStyle/>
                    <a:p>
                      <a:pPr defTabSz="914400"/>
                      <a:r>
                        <a:rPr sz="50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?”Hello!”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50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print(“Hello!”)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2045245">
                <a:tc>
                  <a:txBody>
                    <a:bodyPr/>
                    <a:lstStyle/>
                    <a:p>
                      <a:pPr/>
                      <a:r>
                        <a:rPr sz="50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IF A=3:?”YAH!”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50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r>
                        <a:t>if a == 3:</a:t>
                      </a:r>
                    </a:p>
                    <a:p>
                      <a:pPr lvl="3" algn="l">
                        <a:defRPr sz="50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r>
                        <a:t>print(“YAH!”)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1662" name="BASICで基礎を学んで…"/>
          <p:cNvSpPr txBox="1"/>
          <p:nvPr>
            <p:ph type="body" sz="half" idx="1"/>
          </p:nvPr>
        </p:nvSpPr>
        <p:spPr>
          <a:xfrm>
            <a:off x="285294" y="124355"/>
            <a:ext cx="12434212" cy="2588750"/>
          </a:xfrm>
          <a:prstGeom prst="rect">
            <a:avLst/>
          </a:prstGeom>
        </p:spPr>
        <p:txBody>
          <a:bodyPr/>
          <a:lstStyle/>
          <a:p>
            <a:pPr marL="0" indent="0" algn="ctr" defTabSz="391414">
              <a:spcBef>
                <a:spcPts val="2500"/>
              </a:spcBef>
              <a:buSzTx/>
              <a:buNone/>
              <a:defRPr sz="5360"/>
            </a:pPr>
            <a:r>
              <a:t>BASICで基礎を学んで</a:t>
            </a:r>
          </a:p>
          <a:p>
            <a:pPr marL="0" indent="0" algn="ctr" defTabSz="391414">
              <a:spcBef>
                <a:spcPts val="2500"/>
              </a:spcBef>
              <a:buSzTx/>
              <a:buNone/>
              <a:defRPr sz="5360"/>
            </a:pPr>
            <a:r>
              <a:t>Pythonなどへステップアップ！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Connection Line"/>
          <p:cNvSpPr/>
          <p:nvPr/>
        </p:nvSpPr>
        <p:spPr>
          <a:xfrm>
            <a:off x="8635492" y="7359801"/>
            <a:ext cx="2446597" cy="1019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65" fill="norm" stroke="1" extrusionOk="0">
                <a:moveTo>
                  <a:pt x="0" y="20920"/>
                </a:moveTo>
                <a:cubicBezTo>
                  <a:pt x="12003" y="21600"/>
                  <a:pt x="19203" y="14627"/>
                  <a:pt x="2160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667" name="Group"/>
          <p:cNvGrpSpPr/>
          <p:nvPr/>
        </p:nvGrpSpPr>
        <p:grpSpPr>
          <a:xfrm>
            <a:off x="7852457" y="8155764"/>
            <a:ext cx="783036" cy="405573"/>
            <a:chOff x="0" y="0"/>
            <a:chExt cx="783034" cy="405572"/>
          </a:xfrm>
        </p:grpSpPr>
        <p:sp>
          <p:nvSpPr>
            <p:cNvPr id="1665" name="Rectangle"/>
            <p:cNvSpPr/>
            <p:nvPr/>
          </p:nvSpPr>
          <p:spPr>
            <a:xfrm rot="16200000">
              <a:off x="27440" y="41797"/>
              <a:ext cx="267098" cy="32197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66" name="Rounded Rectangle"/>
            <p:cNvSpPr/>
            <p:nvPr/>
          </p:nvSpPr>
          <p:spPr>
            <a:xfrm rot="16200000">
              <a:off x="307879" y="-69583"/>
              <a:ext cx="405573" cy="544739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1670" name="Group"/>
          <p:cNvGrpSpPr/>
          <p:nvPr/>
        </p:nvGrpSpPr>
        <p:grpSpPr>
          <a:xfrm>
            <a:off x="7813130" y="7309750"/>
            <a:ext cx="1511796" cy="783036"/>
            <a:chOff x="0" y="0"/>
            <a:chExt cx="1511795" cy="783034"/>
          </a:xfrm>
        </p:grpSpPr>
        <p:sp>
          <p:nvSpPr>
            <p:cNvPr id="1668" name="Rectangle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69" name="Rounded Rectangle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1708" name="Connection Line"/>
          <p:cNvSpPr/>
          <p:nvPr/>
        </p:nvSpPr>
        <p:spPr>
          <a:xfrm>
            <a:off x="8361884" y="5326652"/>
            <a:ext cx="1334147" cy="2301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158" h="21600" fill="norm" stroke="1" extrusionOk="0">
                <a:moveTo>
                  <a:pt x="12384" y="21600"/>
                </a:moveTo>
                <a:cubicBezTo>
                  <a:pt x="21600" y="19423"/>
                  <a:pt x="17472" y="12223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16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8549"/>
          <a:stretch>
            <a:fillRect/>
          </a:stretch>
        </p:blipFill>
        <p:spPr>
          <a:xfrm>
            <a:off x="4541962" y="2643776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1673" name="IchigoJamにひつようなもの"/>
          <p:cNvSpPr txBox="1"/>
          <p:nvPr/>
        </p:nvSpPr>
        <p:spPr>
          <a:xfrm>
            <a:off x="988086" y="-47532"/>
            <a:ext cx="11275087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IchigoJamにひつようなもの</a:t>
            </a:r>
          </a:p>
        </p:txBody>
      </p:sp>
      <p:sp>
        <p:nvSpPr>
          <p:cNvPr id="1709" name="Connection Line"/>
          <p:cNvSpPr/>
          <p:nvPr/>
        </p:nvSpPr>
        <p:spPr>
          <a:xfrm>
            <a:off x="1043229" y="6365279"/>
            <a:ext cx="981313" cy="1327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7489" y="19608"/>
                  <a:pt x="289" y="12408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678" name="Group"/>
          <p:cNvGrpSpPr/>
          <p:nvPr/>
        </p:nvGrpSpPr>
        <p:grpSpPr>
          <a:xfrm>
            <a:off x="2024544" y="7355993"/>
            <a:ext cx="1620591" cy="690549"/>
            <a:chOff x="0" y="0"/>
            <a:chExt cx="1620589" cy="690547"/>
          </a:xfrm>
        </p:grpSpPr>
        <p:sp>
          <p:nvSpPr>
            <p:cNvPr id="1675" name="Rectangle"/>
            <p:cNvSpPr/>
            <p:nvPr/>
          </p:nvSpPr>
          <p:spPr>
            <a:xfrm rot="5400000">
              <a:off x="1265708" y="64254"/>
              <a:ext cx="161548" cy="548216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76" name="Rectangle"/>
            <p:cNvSpPr/>
            <p:nvPr/>
          </p:nvSpPr>
          <p:spPr>
            <a:xfrm rot="5400000">
              <a:off x="831739" y="71166"/>
              <a:ext cx="454772" cy="548216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77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1679" name="Rectangle"/>
          <p:cNvSpPr/>
          <p:nvPr/>
        </p:nvSpPr>
        <p:spPr>
          <a:xfrm>
            <a:off x="494052" y="2099609"/>
            <a:ext cx="3225659" cy="2751794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80" name="Rectangle"/>
          <p:cNvSpPr/>
          <p:nvPr/>
        </p:nvSpPr>
        <p:spPr>
          <a:xfrm>
            <a:off x="701749" y="2311772"/>
            <a:ext cx="2810264" cy="17380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685" name="Group"/>
          <p:cNvGrpSpPr/>
          <p:nvPr/>
        </p:nvGrpSpPr>
        <p:grpSpPr>
          <a:xfrm>
            <a:off x="10583914" y="3785774"/>
            <a:ext cx="1214882" cy="1748305"/>
            <a:chOff x="0" y="0"/>
            <a:chExt cx="1214881" cy="1748304"/>
          </a:xfrm>
        </p:grpSpPr>
        <p:sp>
          <p:nvSpPr>
            <p:cNvPr id="1681" name="Rectangle"/>
            <p:cNvSpPr/>
            <p:nvPr/>
          </p:nvSpPr>
          <p:spPr>
            <a:xfrm>
              <a:off x="316064" y="0"/>
              <a:ext cx="201753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82" name="Rectangle"/>
            <p:cNvSpPr/>
            <p:nvPr/>
          </p:nvSpPr>
          <p:spPr>
            <a:xfrm>
              <a:off x="697064" y="0"/>
              <a:ext cx="201753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83" name="Rounded Rectangle"/>
            <p:cNvSpPr/>
            <p:nvPr/>
          </p:nvSpPr>
          <p:spPr>
            <a:xfrm>
              <a:off x="0" y="415072"/>
              <a:ext cx="1214882" cy="1333233"/>
            </a:xfrm>
            <a:prstGeom prst="roundRect">
              <a:avLst>
                <a:gd name="adj" fmla="val 23376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84" name="Rounded Rectangle"/>
            <p:cNvSpPr/>
            <p:nvPr/>
          </p:nvSpPr>
          <p:spPr>
            <a:xfrm>
              <a:off x="215923" y="1331916"/>
              <a:ext cx="783035" cy="297856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pic>
        <p:nvPicPr>
          <p:cNvPr id="16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5109" y="6678572"/>
            <a:ext cx="4194675" cy="2547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9" name="Group"/>
          <p:cNvGrpSpPr/>
          <p:nvPr/>
        </p:nvGrpSpPr>
        <p:grpSpPr>
          <a:xfrm rot="5400000">
            <a:off x="10422756" y="6212482"/>
            <a:ext cx="1511797" cy="783036"/>
            <a:chOff x="0" y="0"/>
            <a:chExt cx="1511795" cy="783034"/>
          </a:xfrm>
        </p:grpSpPr>
        <p:sp>
          <p:nvSpPr>
            <p:cNvPr id="1687" name="Rectangle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88" name="Rounded Rectangle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1693" name="Group"/>
          <p:cNvGrpSpPr/>
          <p:nvPr/>
        </p:nvGrpSpPr>
        <p:grpSpPr>
          <a:xfrm rot="16200000">
            <a:off x="221144" y="5453627"/>
            <a:ext cx="1620591" cy="690549"/>
            <a:chOff x="0" y="0"/>
            <a:chExt cx="1620589" cy="690547"/>
          </a:xfrm>
        </p:grpSpPr>
        <p:sp>
          <p:nvSpPr>
            <p:cNvPr id="1690" name="Rectangle"/>
            <p:cNvSpPr/>
            <p:nvPr/>
          </p:nvSpPr>
          <p:spPr>
            <a:xfrm rot="5400000">
              <a:off x="1265708" y="64254"/>
              <a:ext cx="161548" cy="548216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91" name="Rectangle"/>
            <p:cNvSpPr/>
            <p:nvPr/>
          </p:nvSpPr>
          <p:spPr>
            <a:xfrm rot="5400000">
              <a:off x="831739" y="71166"/>
              <a:ext cx="454772" cy="548216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692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1700" name="Group"/>
          <p:cNvGrpSpPr/>
          <p:nvPr/>
        </p:nvGrpSpPr>
        <p:grpSpPr>
          <a:xfrm>
            <a:off x="795866" y="4212021"/>
            <a:ext cx="1620591" cy="494007"/>
            <a:chOff x="0" y="0"/>
            <a:chExt cx="1620589" cy="494005"/>
          </a:xfrm>
        </p:grpSpPr>
        <p:sp>
          <p:nvSpPr>
            <p:cNvPr id="1694" name="Circle"/>
            <p:cNvSpPr/>
            <p:nvPr/>
          </p:nvSpPr>
          <p:spPr>
            <a:xfrm>
              <a:off x="0" y="0"/>
              <a:ext cx="494006" cy="494006"/>
            </a:xfrm>
            <a:prstGeom prst="ellipse">
              <a:avLst/>
            </a:prstGeom>
            <a:solidFill>
              <a:schemeClr val="accent3">
                <a:satOff val="18648"/>
                <a:lumOff val="5971"/>
              </a:schemeClr>
            </a:solidFill>
            <a:ln w="889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95" name="Circle"/>
            <p:cNvSpPr/>
            <p:nvPr/>
          </p:nvSpPr>
          <p:spPr>
            <a:xfrm>
              <a:off x="563292" y="0"/>
              <a:ext cx="494006" cy="494006"/>
            </a:xfrm>
            <a:prstGeom prst="ellipse">
              <a:avLst/>
            </a:prstGeom>
            <a:solidFill>
              <a:schemeClr val="accent5"/>
            </a:solidFill>
            <a:ln w="889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96" name="Circle"/>
            <p:cNvSpPr/>
            <p:nvPr/>
          </p:nvSpPr>
          <p:spPr>
            <a:xfrm>
              <a:off x="1126584" y="0"/>
              <a:ext cx="494006" cy="494006"/>
            </a:xfrm>
            <a:prstGeom prst="ellipse">
              <a:avLst/>
            </a:prstGeom>
            <a:solidFill>
              <a:srgbClr val="FFFFFF"/>
            </a:solidFill>
            <a:ln w="88900" cap="flat">
              <a:solidFill>
                <a:srgbClr val="DCDEE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97" name="Circle"/>
            <p:cNvSpPr/>
            <p:nvPr/>
          </p:nvSpPr>
          <p:spPr>
            <a:xfrm>
              <a:off x="164435" y="164435"/>
              <a:ext cx="165136" cy="165136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98" name="Circle"/>
            <p:cNvSpPr/>
            <p:nvPr/>
          </p:nvSpPr>
          <p:spPr>
            <a:xfrm>
              <a:off x="727727" y="164435"/>
              <a:ext cx="165136" cy="165136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99" name="Circle"/>
            <p:cNvSpPr/>
            <p:nvPr/>
          </p:nvSpPr>
          <p:spPr>
            <a:xfrm>
              <a:off x="1291019" y="164435"/>
              <a:ext cx="165136" cy="165136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701" name="https://www.amazon.co.jp/dp/B005LL9J9G/"/>
          <p:cNvSpPr txBox="1"/>
          <p:nvPr/>
        </p:nvSpPr>
        <p:spPr>
          <a:xfrm>
            <a:off x="4703888" y="2206685"/>
            <a:ext cx="418210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3500"/>
              </a:lnSpc>
              <a:defRPr sz="1800">
                <a:latin typeface="Times"/>
                <a:ea typeface="Times"/>
                <a:cs typeface="Times"/>
                <a:sym typeface="Times"/>
                <a:hlinkClick r:id="rId4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4" invalidUrl="" action="" tgtFrame="" tooltip="" history="1" highlightClick="0" endSnd="0"/>
              </a:rPr>
              <a:t>https://www.amazon.co.jp/dp/B005LL9J9G/</a:t>
            </a:r>
          </a:p>
        </p:txBody>
      </p:sp>
      <p:sp>
        <p:nvSpPr>
          <p:cNvPr id="1702" name="1. サンワサプライ 有線USBキーボード…"/>
          <p:cNvSpPr txBox="1"/>
          <p:nvPr/>
        </p:nvSpPr>
        <p:spPr>
          <a:xfrm>
            <a:off x="3991544" y="1261594"/>
            <a:ext cx="560679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1. サンワサプライ 有線USBキーボード</a:t>
            </a:r>
          </a:p>
          <a:p>
            <a:pPr>
              <a:defRPr sz="2400"/>
            </a:pPr>
            <a:r>
              <a:t>SKB-L1UBK  Amazonにて</a:t>
            </a:r>
            <a:r>
              <a:rPr sz="3000"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667</a:t>
            </a:r>
            <a:r>
              <a:t>円</a:t>
            </a:r>
          </a:p>
        </p:txBody>
      </p:sp>
      <p:sp>
        <p:nvSpPr>
          <p:cNvPr id="1703" name="ご家庭のテレビ"/>
          <p:cNvSpPr txBox="1"/>
          <p:nvPr/>
        </p:nvSpPr>
        <p:spPr>
          <a:xfrm>
            <a:off x="982931" y="1497014"/>
            <a:ext cx="22479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ご家庭のテレビ</a:t>
            </a:r>
          </a:p>
        </p:txBody>
      </p:sp>
      <p:sp>
        <p:nvSpPr>
          <p:cNvPr id="1704" name="4. コンポジットケーブル…"/>
          <p:cNvSpPr txBox="1"/>
          <p:nvPr/>
        </p:nvSpPr>
        <p:spPr>
          <a:xfrm>
            <a:off x="150522" y="8097598"/>
            <a:ext cx="391271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4. コンポジットケーブル</a:t>
            </a:r>
          </a:p>
          <a:p>
            <a:pPr>
              <a:defRPr sz="2400"/>
            </a:pPr>
            <a:r>
              <a:t>黄赤白、いずれか1本でOK</a:t>
            </a:r>
          </a:p>
          <a:p>
            <a:pPr>
              <a:defRPr sz="2400"/>
            </a:pPr>
            <a:r>
              <a:t>DAISOにて</a:t>
            </a:r>
            <a:r>
              <a:rPr sz="3000"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110</a:t>
            </a:r>
            <a:r>
              <a:t>円</a:t>
            </a:r>
          </a:p>
        </p:txBody>
      </p:sp>
      <p:sp>
        <p:nvSpPr>
          <p:cNvPr id="1705" name="3. microUSBケーブル…"/>
          <p:cNvSpPr txBox="1"/>
          <p:nvPr/>
        </p:nvSpPr>
        <p:spPr>
          <a:xfrm>
            <a:off x="9193145" y="8421697"/>
            <a:ext cx="373075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3. microUSBケーブル</a:t>
            </a:r>
          </a:p>
          <a:p>
            <a:pPr>
              <a:defRPr sz="2400"/>
            </a:pPr>
            <a:r>
              <a:t>DAISO/Seriaにて</a:t>
            </a:r>
            <a:r>
              <a:rPr sz="3000"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110</a:t>
            </a:r>
            <a:r>
              <a:t>円</a:t>
            </a:r>
          </a:p>
        </p:txBody>
      </p:sp>
      <p:sp>
        <p:nvSpPr>
          <p:cNvPr id="1706" name="2. USB ACアダプター…"/>
          <p:cNvSpPr txBox="1"/>
          <p:nvPr/>
        </p:nvSpPr>
        <p:spPr>
          <a:xfrm>
            <a:off x="9549101" y="2710879"/>
            <a:ext cx="3298242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2. USB ACアダプター</a:t>
            </a:r>
          </a:p>
          <a:p>
            <a:pPr>
              <a:defRPr sz="2400"/>
            </a:pPr>
            <a:r>
              <a:t>DAISOにて</a:t>
            </a:r>
            <a:r>
              <a:rPr sz="3000"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330</a:t>
            </a:r>
            <a:r>
              <a:t>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36659" y="-8467"/>
            <a:ext cx="15678118" cy="5383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700" y="5824339"/>
            <a:ext cx="4822419" cy="3674224"/>
          </a:xfrm>
          <a:prstGeom prst="rect">
            <a:avLst/>
          </a:prstGeom>
          <a:ln w="12700">
            <a:miter lim="400000"/>
          </a:ln>
        </p:spPr>
      </p:pic>
      <p:sp>
        <p:nvSpPr>
          <p:cNvPr id="1713" name="無線LAN接続ボード…"/>
          <p:cNvSpPr txBox="1"/>
          <p:nvPr/>
        </p:nvSpPr>
        <p:spPr>
          <a:xfrm>
            <a:off x="6966788" y="6116284"/>
            <a:ext cx="4760824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無線LAN接続ボード</a:t>
            </a:r>
          </a:p>
          <a:p>
            <a:pPr/>
            <a:r>
              <a:t>MixJuice</a:t>
            </a:r>
          </a:p>
          <a:p>
            <a:pPr/>
            <a:r>
              <a:t>（ミックスジュース）</a:t>
            </a:r>
          </a:p>
          <a:p>
            <a:pPr/>
            <a:r>
              <a:t>¥2,750</a:t>
            </a:r>
          </a:p>
        </p:txBody>
      </p:sp>
      <p:sp>
        <p:nvSpPr>
          <p:cNvPr id="1714" name="http://mixjuice.shizentai.jp/"/>
          <p:cNvSpPr txBox="1"/>
          <p:nvPr/>
        </p:nvSpPr>
        <p:spPr>
          <a:xfrm>
            <a:off x="7248651" y="9160933"/>
            <a:ext cx="41970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http://mixjuice.shizentai.jp/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5680"/>
            <a:ext cx="13004800" cy="8293226"/>
          </a:xfrm>
          <a:prstGeom prst="rect">
            <a:avLst/>
          </a:prstGeom>
          <a:ln w="12700">
            <a:miter lim="400000"/>
          </a:ln>
        </p:spPr>
      </p:pic>
      <p:sp>
        <p:nvSpPr>
          <p:cNvPr id="1717" name="鯖江市全12校、総合2コマでプログラミングスタート！"/>
          <p:cNvSpPr txBox="1"/>
          <p:nvPr/>
        </p:nvSpPr>
        <p:spPr>
          <a:xfrm>
            <a:off x="736879" y="8712200"/>
            <a:ext cx="11531042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鯖江市全12校、総合2コマでプログラミングスタート！</a:t>
            </a:r>
          </a:p>
        </p:txBody>
      </p:sp>
      <p:sp>
        <p:nvSpPr>
          <p:cNvPr id="1718" name="https://fukuno.jig.jp/2428"/>
          <p:cNvSpPr txBox="1"/>
          <p:nvPr/>
        </p:nvSpPr>
        <p:spPr>
          <a:xfrm>
            <a:off x="8865007" y="7683500"/>
            <a:ext cx="4067353" cy="431800"/>
          </a:xfrm>
          <a:prstGeom prst="rect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https://fukuno.jig.jp/2428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904" t="0" r="0" b="0"/>
          <a:stretch>
            <a:fillRect/>
          </a:stretch>
        </p:blipFill>
        <p:spPr>
          <a:xfrm>
            <a:off x="138972" y="283982"/>
            <a:ext cx="11766394" cy="6745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8966" y="5185130"/>
            <a:ext cx="6321018" cy="371333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IchigoJam…"/>
          <p:cNvSpPr txBox="1"/>
          <p:nvPr/>
        </p:nvSpPr>
        <p:spPr>
          <a:xfrm>
            <a:off x="666233" y="7335821"/>
            <a:ext cx="4797401" cy="193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IchigoJam</a:t>
            </a:r>
          </a:p>
          <a:p>
            <a:pPr/>
            <a:r>
              <a:t>学校向け新プロダクト</a:t>
            </a:r>
          </a:p>
          <a:p>
            <a:pPr/>
            <a:r>
              <a:t>IchigoDyhook 登場！</a:t>
            </a:r>
          </a:p>
        </p:txBody>
      </p:sp>
      <p:sp>
        <p:nvSpPr>
          <p:cNvPr id="1723" name="https://pcn.club/sp/dyhook/"/>
          <p:cNvSpPr txBox="1"/>
          <p:nvPr/>
        </p:nvSpPr>
        <p:spPr>
          <a:xfrm>
            <a:off x="7491598" y="9032419"/>
            <a:ext cx="44357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https://pcn.club/sp/dyhook/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Rectangle"/>
          <p:cNvSpPr/>
          <p:nvPr/>
        </p:nvSpPr>
        <p:spPr>
          <a:xfrm>
            <a:off x="416034" y="2827456"/>
            <a:ext cx="12476656" cy="40986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26" name="“The best way to predict the future is invent it.”…"/>
          <p:cNvSpPr txBox="1"/>
          <p:nvPr/>
        </p:nvSpPr>
        <p:spPr>
          <a:xfrm>
            <a:off x="1165324" y="441960"/>
            <a:ext cx="10674153" cy="216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“The best way to predict the future is invent it.”</a:t>
            </a:r>
          </a:p>
          <a:p>
            <a:pPr>
              <a:lnSpc>
                <a:spcPct val="110000"/>
              </a:lnSpc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（ベストな未来予測法、それは、創ること）</a:t>
            </a:r>
          </a:p>
          <a:p>
            <a:pPr>
              <a:lnSpc>
                <a:spcPct val="110000"/>
              </a:lnSpc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by Alan Kay</a:t>
            </a:r>
          </a:p>
        </p:txBody>
      </p:sp>
      <p:pic>
        <p:nvPicPr>
          <p:cNvPr id="17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151" y="2878256"/>
            <a:ext cx="7747001" cy="391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9358" y="5939746"/>
            <a:ext cx="2157071" cy="2876094"/>
          </a:xfrm>
          <a:prstGeom prst="rect">
            <a:avLst/>
          </a:prstGeom>
          <a:ln w="12700">
            <a:miter lim="400000"/>
          </a:ln>
        </p:spPr>
      </p:pic>
      <p:sp>
        <p:nvSpPr>
          <p:cNvPr id="1729" name="IchigoDyhook"/>
          <p:cNvSpPr txBox="1"/>
          <p:nvPr/>
        </p:nvSpPr>
        <p:spPr>
          <a:xfrm>
            <a:off x="10174541" y="5852363"/>
            <a:ext cx="215707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IchigoDyhook</a:t>
            </a:r>
          </a:p>
        </p:txBody>
      </p:sp>
      <p:sp>
        <p:nvSpPr>
          <p:cNvPr id="1730" name="Dynabook © 1968 Alan Key"/>
          <p:cNvSpPr txBox="1"/>
          <p:nvPr/>
        </p:nvSpPr>
        <p:spPr>
          <a:xfrm>
            <a:off x="1969450" y="7132319"/>
            <a:ext cx="436412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Dynabook</a:t>
            </a:r>
            <a:r>
              <a:t> © 1968 Alan Key</a:t>
            </a:r>
          </a:p>
        </p:txBody>
      </p:sp>
      <p:sp>
        <p:nvSpPr>
          <p:cNvPr id="1731" name="Alan Key from Wikipedia"/>
          <p:cNvSpPr txBox="1"/>
          <p:nvPr/>
        </p:nvSpPr>
        <p:spPr>
          <a:xfrm>
            <a:off x="6335694" y="8952477"/>
            <a:ext cx="393466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Alan Key</a:t>
            </a:r>
            <a:r>
              <a:t> from Wikipedia</a:t>
            </a:r>
          </a:p>
        </p:txBody>
      </p:sp>
      <p:pic>
        <p:nvPicPr>
          <p:cNvPr id="17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98925" y="3506906"/>
            <a:ext cx="2908301" cy="229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IchigoJamで…"/>
          <p:cNvSpPr txBox="1"/>
          <p:nvPr>
            <p:ph type="title"/>
          </p:nvPr>
        </p:nvSpPr>
        <p:spPr>
          <a:xfrm>
            <a:off x="132159" y="23321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IchigoJamで</a:t>
            </a:r>
          </a:p>
          <a:p>
            <a:pPr/>
            <a:r>
              <a:t>ノートPCをGET？</a:t>
            </a:r>
          </a:p>
        </p:txBody>
      </p:sp>
      <p:pic>
        <p:nvPicPr>
          <p:cNvPr id="17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第10回 小中学生…"/>
          <p:cNvSpPr txBox="1"/>
          <p:nvPr/>
        </p:nvSpPr>
        <p:spPr>
          <a:xfrm>
            <a:off x="7687597" y="63258"/>
            <a:ext cx="4529938" cy="193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第10回 小中学生</a:t>
            </a:r>
          </a:p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PCNこどもプロコン</a:t>
            </a:r>
          </a:p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2019-2020</a:t>
            </a:r>
          </a:p>
        </p:txBody>
      </p:sp>
      <p:pic>
        <p:nvPicPr>
          <p:cNvPr id="17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48650" y="2016791"/>
            <a:ext cx="2024579" cy="1518435"/>
          </a:xfrm>
          <a:prstGeom prst="rect">
            <a:avLst/>
          </a:prstGeom>
          <a:ln w="12700">
            <a:miter lim="400000"/>
          </a:ln>
        </p:spPr>
      </p:pic>
      <p:sp>
        <p:nvSpPr>
          <p:cNvPr id="1739" name="副賞 ノートPC / 3Dプリンタ他"/>
          <p:cNvSpPr txBox="1"/>
          <p:nvPr/>
        </p:nvSpPr>
        <p:spPr>
          <a:xfrm>
            <a:off x="7378926" y="3466979"/>
            <a:ext cx="536402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副賞 </a:t>
            </a:r>
            <a:r>
              <a:rPr b="1"/>
              <a:t>ノートPC / 3Dプリンタ他</a:t>
            </a:r>
          </a:p>
        </p:txBody>
      </p:sp>
      <p:sp>
        <p:nvSpPr>
          <p:cNvPr id="1740" name="http://pcn.club/contest/"/>
          <p:cNvSpPr txBox="1"/>
          <p:nvPr/>
        </p:nvSpPr>
        <p:spPr>
          <a:xfrm>
            <a:off x="8055795" y="8096979"/>
            <a:ext cx="379354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http://pcn.club/contest/</a:t>
            </a:r>
          </a:p>
        </p:txBody>
      </p:sp>
      <p:pic>
        <p:nvPicPr>
          <p:cNvPr id="17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1596" y="4186133"/>
            <a:ext cx="5701939" cy="3801293"/>
          </a:xfrm>
          <a:prstGeom prst="rect">
            <a:avLst/>
          </a:prstGeom>
          <a:ln w="12700">
            <a:miter lim="400000"/>
          </a:ln>
        </p:spPr>
      </p:pic>
      <p:sp>
        <p:nvSpPr>
          <p:cNvPr id="1742" name="後援：総務省、文科省、経産省、IT総合室…"/>
          <p:cNvSpPr txBox="1"/>
          <p:nvPr/>
        </p:nvSpPr>
        <p:spPr>
          <a:xfrm>
            <a:off x="6948762" y="8778033"/>
            <a:ext cx="600760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後援：総務省、文科省、経産省、IT総合室</a:t>
            </a:r>
          </a:p>
          <a:p>
            <a:pPr>
              <a:defRPr sz="2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高専機構、未来の学びコンソーシアム</a:t>
            </a:r>
          </a:p>
        </p:txBody>
      </p:sp>
      <p:pic>
        <p:nvPicPr>
          <p:cNvPr id="17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33" y="4233"/>
            <a:ext cx="6797318" cy="9745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6570">
              <a:defRPr sz="6630"/>
            </a:pPr>
          </a:p>
        </p:txBody>
      </p:sp>
      <p:sp>
        <p:nvSpPr>
          <p:cNvPr id="1746" name="Bod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7022"/>
          <a:stretch>
            <a:fillRect/>
          </a:stretch>
        </p:blipFill>
        <p:spPr>
          <a:xfrm>
            <a:off x="-1" y="1418407"/>
            <a:ext cx="13004801" cy="7366725"/>
          </a:xfrm>
          <a:prstGeom prst="rect">
            <a:avLst/>
          </a:prstGeom>
          <a:ln w="12700">
            <a:miter lim="400000"/>
          </a:ln>
        </p:spPr>
      </p:pic>
      <p:sp>
        <p:nvSpPr>
          <p:cNvPr id="1748" name="お母さんのスマホ使いすぎを防止するマシーン！"/>
          <p:cNvSpPr txBox="1"/>
          <p:nvPr/>
        </p:nvSpPr>
        <p:spPr>
          <a:xfrm>
            <a:off x="193040" y="521434"/>
            <a:ext cx="12618721" cy="67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お母さんの</a:t>
            </a:r>
            <a:r>
              <a:t>スマホ使いすぎを防止するマシーン！</a:t>
            </a:r>
          </a:p>
        </p:txBody>
      </p:sp>
      <p:sp>
        <p:nvSpPr>
          <p:cNvPr id="1749" name="PCNこどもプロコン受賞作品"/>
          <p:cNvSpPr txBox="1"/>
          <p:nvPr/>
        </p:nvSpPr>
        <p:spPr>
          <a:xfrm>
            <a:off x="2675635" y="8839262"/>
            <a:ext cx="7653529" cy="67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PCNこどもプロコン受賞作品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"/>
          <p:cNvSpPr/>
          <p:nvPr/>
        </p:nvSpPr>
        <p:spPr>
          <a:xfrm>
            <a:off x="-8467" y="-553707"/>
            <a:ext cx="13021735" cy="877907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9" name="Text"/>
          <p:cNvSpPr txBox="1"/>
          <p:nvPr/>
        </p:nvSpPr>
        <p:spPr>
          <a:xfrm>
            <a:off x="30824" y="6863597"/>
            <a:ext cx="6652419" cy="17780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340" name="IoTプログラミング…"/>
          <p:cNvSpPr txBox="1"/>
          <p:nvPr>
            <p:ph type="title"/>
          </p:nvPr>
        </p:nvSpPr>
        <p:spPr>
          <a:xfrm>
            <a:off x="-66079" y="156269"/>
            <a:ext cx="13136958" cy="4344128"/>
          </a:xfrm>
          <a:prstGeom prst="rect">
            <a:avLst/>
          </a:prstGeom>
        </p:spPr>
        <p:txBody>
          <a:bodyPr/>
          <a:lstStyle/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IoTプログラミング</a:t>
            </a:r>
          </a:p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はじめのいっぽ</a:t>
            </a:r>
          </a:p>
          <a:p>
            <a:pPr>
              <a:defRPr sz="5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with IchigoJam x sakura.io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3985" y="9118346"/>
            <a:ext cx="1571060" cy="523688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http://ichigojam.net/"/>
          <p:cNvSpPr txBox="1"/>
          <p:nvPr/>
        </p:nvSpPr>
        <p:spPr>
          <a:xfrm>
            <a:off x="7044181" y="9138890"/>
            <a:ext cx="402183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http://ichigojam.net/</a:t>
            </a:r>
          </a:p>
        </p:txBody>
      </p:sp>
      <p:sp>
        <p:nvSpPr>
          <p:cNvPr id="343" name="このプレゼンテーションはオープンデータです"/>
          <p:cNvSpPr txBox="1"/>
          <p:nvPr/>
        </p:nvSpPr>
        <p:spPr>
          <a:xfrm>
            <a:off x="119295" y="9176990"/>
            <a:ext cx="64754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このプレゼンテーションはオープンデータです</a:t>
            </a:r>
          </a:p>
        </p:txBody>
      </p:sp>
      <p:sp>
        <p:nvSpPr>
          <p:cNvPr id="344" name="IOT.OUT1…"/>
          <p:cNvSpPr txBox="1"/>
          <p:nvPr/>
        </p:nvSpPr>
        <p:spPr>
          <a:xfrm>
            <a:off x="30824" y="4821766"/>
            <a:ext cx="6652419" cy="33274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IOT.OUT1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345" name="Rectangle"/>
          <p:cNvSpPr/>
          <p:nvPr/>
        </p:nvSpPr>
        <p:spPr>
          <a:xfrm>
            <a:off x="287866" y="6510866"/>
            <a:ext cx="194271" cy="7317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13011" r="0" b="7557"/>
          <a:stretch>
            <a:fillRect/>
          </a:stretch>
        </p:blipFill>
        <p:spPr>
          <a:xfrm>
            <a:off x="6675957" y="4758001"/>
            <a:ext cx="6542361" cy="3949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社会の課題…"/>
          <p:cNvSpPr txBox="1"/>
          <p:nvPr>
            <p:ph type="body" idx="1"/>
          </p:nvPr>
        </p:nvSpPr>
        <p:spPr>
          <a:xfrm>
            <a:off x="285294" y="2748423"/>
            <a:ext cx="12434212" cy="6009354"/>
          </a:xfrm>
          <a:prstGeom prst="rect">
            <a:avLst/>
          </a:prstGeom>
        </p:spPr>
        <p:txBody>
          <a:bodyPr/>
          <a:lstStyle/>
          <a:p>
            <a:pPr marL="0" indent="0" algn="ctr" defTabSz="578358">
              <a:lnSpc>
                <a:spcPct val="80000"/>
              </a:lnSpc>
              <a:spcBef>
                <a:spcPts val="0"/>
              </a:spcBef>
              <a:buSzTx/>
              <a:buNone/>
              <a:defRPr sz="6930"/>
            </a:pPr>
            <a:r>
              <a:t>社会の課題</a:t>
            </a:r>
          </a:p>
          <a:p>
            <a:pPr marL="0" indent="0" algn="ctr" defTabSz="578358">
              <a:lnSpc>
                <a:spcPct val="80000"/>
              </a:lnSpc>
              <a:spcBef>
                <a:spcPts val="0"/>
              </a:spcBef>
              <a:buSzTx/>
              <a:buNone/>
              <a:defRPr sz="6930"/>
            </a:pPr>
            <a:r>
              <a:t>x</a:t>
            </a:r>
          </a:p>
          <a:p>
            <a:pPr marL="0" indent="0" algn="ctr" defTabSz="578358">
              <a:lnSpc>
                <a:spcPct val="80000"/>
              </a:lnSpc>
              <a:spcBef>
                <a:spcPts val="0"/>
              </a:spcBef>
              <a:buSzTx/>
              <a:buNone/>
              <a:defRPr sz="6930"/>
            </a:pPr>
            <a:r>
              <a:t>小中学生のアイデア</a:t>
            </a:r>
          </a:p>
          <a:p>
            <a:pPr marL="0" indent="0" algn="ctr" defTabSz="578358">
              <a:lnSpc>
                <a:spcPct val="80000"/>
              </a:lnSpc>
              <a:spcBef>
                <a:spcPts val="0"/>
              </a:spcBef>
              <a:buSzTx/>
              <a:buNone/>
              <a:defRPr sz="6930"/>
            </a:pPr>
            <a:r>
              <a:t>x</a:t>
            </a:r>
          </a:p>
          <a:p>
            <a:pPr marL="0" indent="0" algn="ctr" defTabSz="578358">
              <a:lnSpc>
                <a:spcPct val="80000"/>
              </a:lnSpc>
              <a:spcBef>
                <a:spcPts val="0"/>
              </a:spcBef>
              <a:buSzTx/>
              <a:buNone/>
              <a:defRPr sz="6930"/>
            </a:pPr>
            <a:r>
              <a:t>高専生の実装力</a:t>
            </a:r>
          </a:p>
        </p:txBody>
      </p:sp>
      <p:sp>
        <p:nvSpPr>
          <p:cNvPr id="1752" name="コンテストの必勝法＝社会に必要！"/>
          <p:cNvSpPr txBox="1"/>
          <p:nvPr/>
        </p:nvSpPr>
        <p:spPr>
          <a:xfrm>
            <a:off x="285294" y="370084"/>
            <a:ext cx="12434212" cy="1501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>
              <a:spcBef>
                <a:spcPts val="3800"/>
              </a:spcBef>
              <a:defRPr sz="60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1pPr>
          </a:lstStyle>
          <a:p>
            <a:pPr/>
            <a:r>
              <a:t>コンテストの必勝法＝社会に必要！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こどもが創った新商品！"/>
          <p:cNvSpPr txBox="1"/>
          <p:nvPr>
            <p:ph type="body" sz="quarter" idx="1"/>
          </p:nvPr>
        </p:nvSpPr>
        <p:spPr>
          <a:xfrm>
            <a:off x="285294" y="714796"/>
            <a:ext cx="12434212" cy="1339395"/>
          </a:xfrm>
          <a:prstGeom prst="rect">
            <a:avLst/>
          </a:prstGeom>
        </p:spPr>
        <p:txBody>
          <a:bodyPr/>
          <a:lstStyle>
            <a:lvl1pPr marL="0" indent="0" algn="ctr" defTabSz="338835">
              <a:spcBef>
                <a:spcPts val="2200"/>
              </a:spcBef>
              <a:buSzTx/>
              <a:buNone/>
              <a:defRPr sz="6148"/>
            </a:lvl1pPr>
          </a:lstStyle>
          <a:p>
            <a:pPr/>
            <a:r>
              <a:t>こどもが創った新商品！</a:t>
            </a:r>
          </a:p>
        </p:txBody>
      </p:sp>
      <p:sp>
        <p:nvSpPr>
          <p:cNvPr id="1755" name="ネットショップで誰でも気軽に売れる時代！"/>
          <p:cNvSpPr txBox="1"/>
          <p:nvPr/>
        </p:nvSpPr>
        <p:spPr>
          <a:xfrm>
            <a:off x="285294" y="7941979"/>
            <a:ext cx="12434212" cy="930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>
              <a:spcBef>
                <a:spcPts val="3800"/>
              </a:spcBef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1pPr>
          </a:lstStyle>
          <a:p>
            <a:pPr/>
            <a:r>
              <a:t>ネットショップで誰でも気軽に売れる時代！</a:t>
            </a:r>
          </a:p>
        </p:txBody>
      </p:sp>
      <p:pic>
        <p:nvPicPr>
          <p:cNvPr id="17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69" y="2879964"/>
            <a:ext cx="6961096" cy="4362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1127" y="2879964"/>
            <a:ext cx="5831187" cy="3867211"/>
          </a:xfrm>
          <a:prstGeom prst="rect">
            <a:avLst/>
          </a:prstGeom>
          <a:ln w="12700">
            <a:miter lim="400000"/>
          </a:ln>
        </p:spPr>
      </p:pic>
      <p:sp>
        <p:nvSpPr>
          <p:cNvPr id="1758" name="メカ担当：MASAHARU（中2）…"/>
          <p:cNvSpPr txBox="1"/>
          <p:nvPr/>
        </p:nvSpPr>
        <p:spPr>
          <a:xfrm>
            <a:off x="8174740" y="6827138"/>
            <a:ext cx="374396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メカ担当：MASAHARU（中2）</a:t>
            </a:r>
          </a:p>
          <a:p>
            <a: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基板担当：MISAKI（高２）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588" y="-10584"/>
            <a:ext cx="13049975" cy="5664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33" y="5692107"/>
            <a:ext cx="7315201" cy="375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2" name="鯖江 Hana道場"/>
          <p:cNvSpPr txBox="1"/>
          <p:nvPr/>
        </p:nvSpPr>
        <p:spPr>
          <a:xfrm>
            <a:off x="8406384" y="5865674"/>
            <a:ext cx="3608833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鯖江 Hana道場</a:t>
            </a:r>
          </a:p>
        </p:txBody>
      </p:sp>
      <p:sp>
        <p:nvSpPr>
          <p:cNvPr id="1763" name="http://hanadojo.com/"/>
          <p:cNvSpPr txBox="1"/>
          <p:nvPr/>
        </p:nvSpPr>
        <p:spPr>
          <a:xfrm>
            <a:off x="7453629" y="6686549"/>
            <a:ext cx="551434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http://hanadojo.com/</a:t>
            </a:r>
          </a:p>
        </p:txBody>
      </p:sp>
      <p:pic>
        <p:nvPicPr>
          <p:cNvPr id="17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7507423"/>
            <a:ext cx="4064000" cy="189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51" y="-51952"/>
            <a:ext cx="13672102" cy="8494635"/>
          </a:xfrm>
          <a:prstGeom prst="rect">
            <a:avLst/>
          </a:prstGeom>
          <a:ln w="12700">
            <a:miter lim="400000"/>
          </a:ln>
        </p:spPr>
      </p:pic>
      <p:sp>
        <p:nvSpPr>
          <p:cNvPr id="1767" name="PCNシリコンバレー"/>
          <p:cNvSpPr txBox="1"/>
          <p:nvPr/>
        </p:nvSpPr>
        <p:spPr>
          <a:xfrm>
            <a:off x="3542665" y="8724900"/>
            <a:ext cx="591947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PCNシリコンバレー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6570">
              <a:defRPr sz="6630"/>
            </a:pPr>
          </a:p>
        </p:txBody>
      </p:sp>
      <p:pic>
        <p:nvPicPr>
          <p:cNvPr id="17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978" y="-100486"/>
            <a:ext cx="12519822" cy="658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749139"/>
            <a:ext cx="8135962" cy="5000228"/>
          </a:xfrm>
          <a:prstGeom prst="rect">
            <a:avLst/>
          </a:prstGeom>
          <a:ln w="12700">
            <a:miter lim="400000"/>
          </a:ln>
        </p:spPr>
      </p:pic>
      <p:sp>
        <p:nvSpPr>
          <p:cNvPr id="1772" name="PCNフィリピン ターラック！…"/>
          <p:cNvSpPr txBox="1"/>
          <p:nvPr/>
        </p:nvSpPr>
        <p:spPr>
          <a:xfrm>
            <a:off x="8778492" y="7065093"/>
            <a:ext cx="3379623" cy="193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PCNフィリピン</a:t>
            </a:r>
            <a:br/>
            <a:r>
              <a:t>ターラック！</a:t>
            </a:r>
          </a:p>
          <a:p>
            <a:pPr/>
            <a:r>
              <a:t>(2018.6.18)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8195" y="-61072"/>
            <a:ext cx="14294790" cy="8026174"/>
          </a:xfrm>
          <a:prstGeom prst="rect">
            <a:avLst/>
          </a:prstGeom>
          <a:ln w="12700">
            <a:miter lim="400000"/>
          </a:ln>
        </p:spPr>
      </p:pic>
      <p:sp>
        <p:nvSpPr>
          <p:cNvPr id="1775" name="PCNルワンダ （アフリカ）"/>
          <p:cNvSpPr txBox="1"/>
          <p:nvPr/>
        </p:nvSpPr>
        <p:spPr>
          <a:xfrm>
            <a:off x="2468562" y="8504767"/>
            <a:ext cx="806767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PCNルワンダ （アフリカ）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</a:t>
            </a:r>
          </a:p>
        </p:txBody>
      </p:sp>
      <p:sp>
        <p:nvSpPr>
          <p:cNvPr id="1778" name="Bod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675"/>
          <a:stretch>
            <a:fillRect/>
          </a:stretch>
        </p:blipFill>
        <p:spPr>
          <a:xfrm>
            <a:off x="-1119386" y="-969698"/>
            <a:ext cx="15243703" cy="9216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80" name="PCNカトマンズ（ネパール）"/>
          <p:cNvSpPr txBox="1"/>
          <p:nvPr/>
        </p:nvSpPr>
        <p:spPr>
          <a:xfrm>
            <a:off x="1483867" y="8559800"/>
            <a:ext cx="10037065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PCNカトマンズ（ネパール）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楽しそうじゃない？"/>
          <p:cNvSpPr txBox="1"/>
          <p:nvPr>
            <p:ph type="body" idx="1"/>
          </p:nvPr>
        </p:nvSpPr>
        <p:spPr>
          <a:xfrm>
            <a:off x="285294" y="2071884"/>
            <a:ext cx="12434212" cy="560983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800"/>
              </a:spcBef>
              <a:buSzTx/>
              <a:buNone/>
              <a:defRPr sz="6000"/>
            </a:lvl1pPr>
          </a:lstStyle>
          <a:p>
            <a:pPr/>
            <a:r>
              <a:t>楽しそうじゃない？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すべてのこどもたちに…"/>
          <p:cNvSpPr txBox="1"/>
          <p:nvPr/>
        </p:nvSpPr>
        <p:spPr>
          <a:xfrm>
            <a:off x="-1" y="4837248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すべてのこどもたちに</a:t>
            </a:r>
          </a:p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プログラミングを</a:t>
            </a:r>
          </a:p>
        </p:txBody>
      </p:sp>
      <p:pic>
        <p:nvPicPr>
          <p:cNvPr id="17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0746" y="1079500"/>
            <a:ext cx="8903308" cy="2752996"/>
          </a:xfrm>
          <a:prstGeom prst="rect">
            <a:avLst/>
          </a:prstGeom>
          <a:ln w="12700">
            <a:miter lim="400000"/>
          </a:ln>
        </p:spPr>
      </p:pic>
      <p:sp>
        <p:nvSpPr>
          <p:cNvPr id="1786" name="http://pcn.club/"/>
          <p:cNvSpPr txBox="1"/>
          <p:nvPr/>
        </p:nvSpPr>
        <p:spPr>
          <a:xfrm>
            <a:off x="5206255" y="8644466"/>
            <a:ext cx="25922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000" u="sng"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http://pcn.club/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9" name="Bod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6451" y="664391"/>
            <a:ext cx="10731898" cy="8950235"/>
          </a:xfrm>
          <a:prstGeom prst="rect">
            <a:avLst/>
          </a:prstGeom>
          <a:ln w="12700">
            <a:miter lim="400000"/>
          </a:ln>
        </p:spPr>
      </p:pic>
      <p:sp>
        <p:nvSpPr>
          <p:cNvPr id="1791" name="すべてのこどもたちにプログラミングを！"/>
          <p:cNvSpPr txBox="1"/>
          <p:nvPr/>
        </p:nvSpPr>
        <p:spPr>
          <a:xfrm>
            <a:off x="4075429" y="8885888"/>
            <a:ext cx="875538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すべてのこどもたちにプログラミングを！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コンピューターは…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コンピューターは</a:t>
            </a:r>
          </a:p>
          <a:p>
            <a:pPr/>
            <a:r>
              <a:t>どこにいる？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ネットでサポートで、くじけない！"/>
          <p:cNvSpPr txBox="1"/>
          <p:nvPr>
            <p:ph type="body" sz="quarter" idx="1"/>
          </p:nvPr>
        </p:nvSpPr>
        <p:spPr>
          <a:xfrm>
            <a:off x="285294" y="237764"/>
            <a:ext cx="12434212" cy="1470959"/>
          </a:xfrm>
          <a:prstGeom prst="rect">
            <a:avLst/>
          </a:prstGeom>
        </p:spPr>
        <p:txBody>
          <a:bodyPr/>
          <a:lstStyle>
            <a:lvl1pPr marL="0" indent="0" algn="ctr" defTabSz="332993">
              <a:spcBef>
                <a:spcPts val="2100"/>
              </a:spcBef>
              <a:buSzTx/>
              <a:buNone/>
              <a:defRPr sz="6042"/>
            </a:lvl1pPr>
          </a:lstStyle>
          <a:p>
            <a:pPr/>
            <a:r>
              <a:t>ネットでサポートで、くじけない！</a:t>
            </a:r>
          </a:p>
        </p:txBody>
      </p:sp>
      <p:pic>
        <p:nvPicPr>
          <p:cNvPr id="179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50406" b="0"/>
          <a:stretch>
            <a:fillRect/>
          </a:stretch>
        </p:blipFill>
        <p:spPr>
          <a:xfrm>
            <a:off x="8413146" y="5782022"/>
            <a:ext cx="4349797" cy="3748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996" y="3947795"/>
            <a:ext cx="3901513" cy="3610610"/>
          </a:xfrm>
          <a:prstGeom prst="rect">
            <a:avLst/>
          </a:prstGeom>
          <a:ln w="12700">
            <a:miter lim="400000"/>
          </a:ln>
        </p:spPr>
      </p:pic>
      <p:sp>
        <p:nvSpPr>
          <p:cNvPr id="1796" name="Twitter #IchigoJam"/>
          <p:cNvSpPr txBox="1"/>
          <p:nvPr/>
        </p:nvSpPr>
        <p:spPr>
          <a:xfrm>
            <a:off x="573161" y="2354430"/>
            <a:ext cx="2916620" cy="147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 defTabSz="502412">
              <a:spcBef>
                <a:spcPts val="3300"/>
              </a:spcBef>
              <a:defRPr sz="344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1pPr>
          </a:lstStyle>
          <a:p>
            <a:pPr/>
            <a:r>
              <a:t>Twitter #IchigoJam</a:t>
            </a:r>
          </a:p>
        </p:txBody>
      </p:sp>
      <p:sp>
        <p:nvSpPr>
          <p:cNvPr id="1797" name="Instagram #IchigoJam"/>
          <p:cNvSpPr txBox="1"/>
          <p:nvPr/>
        </p:nvSpPr>
        <p:spPr>
          <a:xfrm>
            <a:off x="4908623" y="3006364"/>
            <a:ext cx="2916620" cy="1470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 defTabSz="502412">
              <a:spcBef>
                <a:spcPts val="3300"/>
              </a:spcBef>
              <a:defRPr sz="344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1pPr>
          </a:lstStyle>
          <a:p>
            <a:pPr/>
            <a:r>
              <a:t>Instagram #IchigoJam</a:t>
            </a:r>
          </a:p>
        </p:txBody>
      </p:sp>
      <p:sp>
        <p:nvSpPr>
          <p:cNvPr id="1798" name="Facebook IchigoJam-FAN"/>
          <p:cNvSpPr txBox="1"/>
          <p:nvPr/>
        </p:nvSpPr>
        <p:spPr>
          <a:xfrm>
            <a:off x="8933291" y="4115920"/>
            <a:ext cx="3309461" cy="147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 defTabSz="496570">
              <a:spcBef>
                <a:spcPts val="3200"/>
              </a:spcBef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pPr>
            <a:r>
              <a:t>Facebook</a:t>
            </a:r>
            <a:br/>
            <a:r>
              <a:t>IchigoJam-FAN</a:t>
            </a:r>
          </a:p>
        </p:txBody>
      </p:sp>
      <p:pic>
        <p:nvPicPr>
          <p:cNvPr id="17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9623" y="4549650"/>
            <a:ext cx="3674620" cy="4523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5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Rectangle"/>
          <p:cNvSpPr/>
          <p:nvPr/>
        </p:nvSpPr>
        <p:spPr>
          <a:xfrm>
            <a:off x="-5030" y="-18063"/>
            <a:ext cx="13014860" cy="18780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pPr>
          </a:p>
        </p:txBody>
      </p:sp>
      <p:sp>
        <p:nvSpPr>
          <p:cNvPr id="1802" name="Rectangle"/>
          <p:cNvSpPr/>
          <p:nvPr/>
        </p:nvSpPr>
        <p:spPr>
          <a:xfrm>
            <a:off x="-5030" y="9572772"/>
            <a:ext cx="13014860" cy="18780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pPr>
          </a:p>
        </p:txBody>
      </p:sp>
      <p:pic>
        <p:nvPicPr>
          <p:cNvPr id="18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8451" y="-205747"/>
            <a:ext cx="6208159" cy="9159962"/>
          </a:xfrm>
          <a:prstGeom prst="rect">
            <a:avLst/>
          </a:prstGeom>
          <a:ln w="12700">
            <a:miter lim="400000"/>
          </a:ln>
        </p:spPr>
      </p:pic>
      <p:sp>
        <p:nvSpPr>
          <p:cNvPr id="1804" name="株式会社 jig.jp 会長 福野泰介  @taisukef / Facebook…"/>
          <p:cNvSpPr txBox="1"/>
          <p:nvPr/>
        </p:nvSpPr>
        <p:spPr>
          <a:xfrm>
            <a:off x="3731365" y="8499809"/>
            <a:ext cx="662969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株式会社 jig.jp 会長 福野泰介  @taisukef / Facebook</a:t>
            </a: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（IchigoJam発明者、オープンデータ伝道師）</a:t>
            </a:r>
          </a:p>
        </p:txBody>
      </p:sp>
      <p:pic>
        <p:nvPicPr>
          <p:cNvPr id="1805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4765" y="8976059"/>
            <a:ext cx="1261808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72937" y="7382725"/>
            <a:ext cx="1873020" cy="19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1807" name="https://fukuno.jig.jp/"/>
          <p:cNvSpPr txBox="1"/>
          <p:nvPr/>
        </p:nvSpPr>
        <p:spPr>
          <a:xfrm>
            <a:off x="338108" y="8477900"/>
            <a:ext cx="271512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https://fukuno.jig.jp/</a:t>
            </a:r>
          </a:p>
        </p:txBody>
      </p:sp>
      <p:pic>
        <p:nvPicPr>
          <p:cNvPr id="180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13857" y="2394206"/>
            <a:ext cx="3887491" cy="3887491"/>
          </a:xfrm>
          <a:prstGeom prst="rect">
            <a:avLst/>
          </a:prstGeom>
          <a:ln w="12700">
            <a:miter lim="400000"/>
          </a:ln>
        </p:spPr>
      </p:pic>
      <p:sp>
        <p:nvSpPr>
          <p:cNvPr id="1809" name="@taisukef"/>
          <p:cNvSpPr txBox="1"/>
          <p:nvPr/>
        </p:nvSpPr>
        <p:spPr>
          <a:xfrm>
            <a:off x="9418285" y="6409267"/>
            <a:ext cx="2329435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@taisukef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コンピューターと…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コンピューターと</a:t>
            </a:r>
          </a:p>
          <a:p>
            <a:pPr/>
            <a:r>
              <a:t>なかよくなろう！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おねだんイチゴー（1,500円〜）…"/>
          <p:cNvSpPr txBox="1"/>
          <p:nvPr>
            <p:ph type="title"/>
          </p:nvPr>
        </p:nvSpPr>
        <p:spPr>
          <a:xfrm>
            <a:off x="299839" y="6411339"/>
            <a:ext cx="12405122" cy="2858570"/>
          </a:xfrm>
          <a:prstGeom prst="rect">
            <a:avLst/>
          </a:prstGeom>
        </p:spPr>
        <p:txBody>
          <a:bodyPr/>
          <a:lstStyle/>
          <a:p>
            <a:pPr defTabSz="549148">
              <a:defRPr sz="564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おねだん</a:t>
            </a:r>
            <a:r>
              <a:rPr>
                <a:solidFill>
                  <a:schemeClr val="accent5"/>
                </a:solidFill>
              </a:rPr>
              <a:t>イチゴ</a:t>
            </a:r>
            <a:r>
              <a:t>ー（1,500円〜）</a:t>
            </a:r>
          </a:p>
          <a:p>
            <a:pPr defTabSz="549148">
              <a:defRPr sz="564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プログラミングで</a:t>
            </a:r>
            <a:r>
              <a:rPr>
                <a:solidFill>
                  <a:schemeClr val="accent5"/>
                </a:solidFill>
              </a:rPr>
              <a:t>ジャム</a:t>
            </a:r>
            <a:r>
              <a:t>セッション！</a:t>
            </a: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292" y="3677986"/>
            <a:ext cx="5139262" cy="1052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1341" y="2280548"/>
            <a:ext cx="6335743" cy="384728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こどもパソコン IchigoJam"/>
          <p:cNvSpPr txBox="1"/>
          <p:nvPr/>
        </p:nvSpPr>
        <p:spPr>
          <a:xfrm>
            <a:off x="299839" y="-218061"/>
            <a:ext cx="12405122" cy="2858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こどもパソコン IchigoJam</a:t>
            </a:r>
          </a:p>
        </p:txBody>
      </p:sp>
      <p:sp>
        <p:nvSpPr>
          <p:cNvPr id="358" name="イチゴジャム"/>
          <p:cNvSpPr txBox="1"/>
          <p:nvPr/>
        </p:nvSpPr>
        <p:spPr>
          <a:xfrm>
            <a:off x="7344123" y="1707907"/>
            <a:ext cx="4244778" cy="55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08254">
              <a:defRPr sz="34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イチゴジャム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716" y="6166036"/>
            <a:ext cx="4845937" cy="2934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61059" t="27653" r="3554" b="41238"/>
          <a:stretch>
            <a:fillRect/>
          </a:stretch>
        </p:blipFill>
        <p:spPr>
          <a:xfrm>
            <a:off x="7966125" y="6307716"/>
            <a:ext cx="4406135" cy="2701907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+"/>
          <p:cNvSpPr txBox="1"/>
          <p:nvPr/>
        </p:nvSpPr>
        <p:spPr>
          <a:xfrm>
            <a:off x="6083572" y="6861711"/>
            <a:ext cx="94742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/>
            <a:r>
              <a:t>+</a:t>
            </a:r>
          </a:p>
        </p:txBody>
      </p:sp>
      <p:sp>
        <p:nvSpPr>
          <p:cNvPr id="363" name="IchigoJam"/>
          <p:cNvSpPr txBox="1"/>
          <p:nvPr/>
        </p:nvSpPr>
        <p:spPr>
          <a:xfrm>
            <a:off x="1479837" y="8976623"/>
            <a:ext cx="282686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</a:t>
            </a:r>
          </a:p>
        </p:txBody>
      </p:sp>
      <p:sp>
        <p:nvSpPr>
          <p:cNvPr id="364" name="つうしんモジュール"/>
          <p:cNvSpPr txBox="1"/>
          <p:nvPr/>
        </p:nvSpPr>
        <p:spPr>
          <a:xfrm>
            <a:off x="7692793" y="8976623"/>
            <a:ext cx="42291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つうしんモジュール</a:t>
            </a:r>
          </a:p>
        </p:txBody>
      </p:sp>
      <p:sp>
        <p:nvSpPr>
          <p:cNvPr id="365" name="ネットにつながる IchigoJam IoT…"/>
          <p:cNvSpPr txBox="1"/>
          <p:nvPr/>
        </p:nvSpPr>
        <p:spPr>
          <a:xfrm>
            <a:off x="761047" y="483524"/>
            <a:ext cx="11482706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ネットにつながる IchigoJam IoT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IchigoSoda </a:t>
            </a:r>
            <a:r>
              <a:rPr>
                <a:solidFill>
                  <a:schemeClr val="accent5"/>
                </a:solidFill>
              </a:rPr>
              <a:t>つうしん代60円/月！</a:t>
            </a:r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9229" y="2427752"/>
            <a:ext cx="4846212" cy="3844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30066" y="5289550"/>
            <a:ext cx="3041877" cy="35488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by さくらインターネット"/>
          <p:cNvSpPr txBox="1"/>
          <p:nvPr/>
        </p:nvSpPr>
        <p:spPr>
          <a:xfrm>
            <a:off x="7732592" y="5722076"/>
            <a:ext cx="316382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by さくらインターネット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9474" y="690505"/>
            <a:ext cx="8394740" cy="5097582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これがコンピューター！…"/>
          <p:cNvSpPr txBox="1"/>
          <p:nvPr>
            <p:ph type="title"/>
          </p:nvPr>
        </p:nvSpPr>
        <p:spPr>
          <a:xfrm>
            <a:off x="2264172" y="7044529"/>
            <a:ext cx="8879615" cy="2185867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これがコンピューター！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おねだん、</a:t>
            </a:r>
            <a:r>
              <a:rPr>
                <a:solidFill>
                  <a:schemeClr val="accent5"/>
                </a:solidFill>
              </a:rPr>
              <a:t>100円</a:t>
            </a:r>
            <a:r>
              <a:t>！</a:t>
            </a:r>
          </a:p>
        </p:txBody>
      </p:sp>
      <p:sp>
        <p:nvSpPr>
          <p:cNvPr id="372" name="Arrow"/>
          <p:cNvSpPr/>
          <p:nvPr/>
        </p:nvSpPr>
        <p:spPr>
          <a:xfrm rot="16200000">
            <a:off x="4909641" y="4862587"/>
            <a:ext cx="2872252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わくわく電子工作セットをあけよう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わくわく電子工作セットをあけよう</a:t>
            </a:r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8130"/>
          <a:stretch>
            <a:fillRect/>
          </a:stretch>
        </p:blipFill>
        <p:spPr>
          <a:xfrm>
            <a:off x="-53380" y="-383027"/>
            <a:ext cx="13111453" cy="764197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つくれる！あそべる！まなべる！…"/>
          <p:cNvSpPr txBox="1"/>
          <p:nvPr>
            <p:ph type="title"/>
          </p:nvPr>
        </p:nvSpPr>
        <p:spPr>
          <a:xfrm>
            <a:off x="249965" y="7265282"/>
            <a:ext cx="12504870" cy="2478760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つくれる！あそべる！まなべる！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さばええき、ちかく「Hana道場」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ながいほうを…"/>
          <p:cNvSpPr txBox="1"/>
          <p:nvPr/>
        </p:nvSpPr>
        <p:spPr>
          <a:xfrm>
            <a:off x="840596" y="8107048"/>
            <a:ext cx="4002787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ながいほうを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いちばんした”LED”</a:t>
            </a:r>
          </a:p>
        </p:txBody>
      </p:sp>
      <p:sp>
        <p:nvSpPr>
          <p:cNvPr id="378" name="みじかいほうを…"/>
          <p:cNvSpPr txBox="1"/>
          <p:nvPr/>
        </p:nvSpPr>
        <p:spPr>
          <a:xfrm>
            <a:off x="1198164" y="4940300"/>
            <a:ext cx="3287650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みじかいほうを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したから3ばんめ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“OUT4”</a:t>
            </a:r>
          </a:p>
        </p:txBody>
      </p:sp>
      <p:grpSp>
        <p:nvGrpSpPr>
          <p:cNvPr id="383" name="Group"/>
          <p:cNvGrpSpPr/>
          <p:nvPr/>
        </p:nvGrpSpPr>
        <p:grpSpPr>
          <a:xfrm>
            <a:off x="1062361" y="6623274"/>
            <a:ext cx="3559257" cy="1413750"/>
            <a:chOff x="0" y="0"/>
            <a:chExt cx="3559256" cy="1413749"/>
          </a:xfrm>
        </p:grpSpPr>
        <p:pic>
          <p:nvPicPr>
            <p:cNvPr id="37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371524" y="-371442"/>
              <a:ext cx="1407884" cy="2150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2039" r="0" b="0"/>
            <a:stretch>
              <a:fillRect/>
            </a:stretch>
          </p:blipFill>
          <p:spPr>
            <a:xfrm rot="16200000">
              <a:off x="1498094" y="295689"/>
              <a:ext cx="1407884" cy="816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2039" r="0" b="0"/>
            <a:stretch>
              <a:fillRect/>
            </a:stretch>
          </p:blipFill>
          <p:spPr>
            <a:xfrm rot="16200000">
              <a:off x="1989863" y="295689"/>
              <a:ext cx="1407884" cy="816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2039" r="44812" b="0"/>
            <a:stretch>
              <a:fillRect/>
            </a:stretch>
          </p:blipFill>
          <p:spPr>
            <a:xfrm rot="16200000">
              <a:off x="2762518" y="617011"/>
              <a:ext cx="776973" cy="816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4" name="電子工作はじめのいっぽ"/>
          <p:cNvSpPr txBox="1"/>
          <p:nvPr/>
        </p:nvSpPr>
        <p:spPr>
          <a:xfrm>
            <a:off x="1336977" y="700298"/>
            <a:ext cx="98933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電子工作はじめのいっぽ</a:t>
            </a:r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2719" t="0" r="0" b="0"/>
          <a:stretch>
            <a:fillRect/>
          </a:stretch>
        </p:blipFill>
        <p:spPr>
          <a:xfrm>
            <a:off x="5419250" y="1984489"/>
            <a:ext cx="7805411" cy="7025207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LEDをつなごう"/>
          <p:cNvSpPr txBox="1"/>
          <p:nvPr/>
        </p:nvSpPr>
        <p:spPr>
          <a:xfrm>
            <a:off x="771482" y="2985399"/>
            <a:ext cx="4141014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LEDをつなごう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roup"/>
          <p:cNvGrpSpPr/>
          <p:nvPr/>
        </p:nvGrpSpPr>
        <p:grpSpPr>
          <a:xfrm flipH="1">
            <a:off x="2217978" y="5873377"/>
            <a:ext cx="365846" cy="336848"/>
            <a:chOff x="0" y="0"/>
            <a:chExt cx="365844" cy="336847"/>
          </a:xfrm>
        </p:grpSpPr>
        <p:sp>
          <p:nvSpPr>
            <p:cNvPr id="388" name="Rectangle"/>
            <p:cNvSpPr/>
            <p:nvPr/>
          </p:nvSpPr>
          <p:spPr>
            <a:xfrm rot="5400000">
              <a:off x="186001" y="43289"/>
              <a:ext cx="119658" cy="240030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89" name="Rectangle"/>
            <p:cNvSpPr/>
            <p:nvPr/>
          </p:nvSpPr>
          <p:spPr>
            <a:xfrm rot="5400000">
              <a:off x="-48410" y="48409"/>
              <a:ext cx="336848" cy="24002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391" name="Rectangle"/>
          <p:cNvSpPr/>
          <p:nvPr/>
        </p:nvSpPr>
        <p:spPr>
          <a:xfrm>
            <a:off x="6187814" y="8584803"/>
            <a:ext cx="850769" cy="228997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50" name="Connection Line"/>
          <p:cNvSpPr/>
          <p:nvPr/>
        </p:nvSpPr>
        <p:spPr>
          <a:xfrm>
            <a:off x="9266259" y="5779491"/>
            <a:ext cx="1662708" cy="904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88" fill="norm" stroke="1" extrusionOk="0">
                <a:moveTo>
                  <a:pt x="0" y="21277"/>
                </a:moveTo>
                <a:cubicBezTo>
                  <a:pt x="12467" y="21600"/>
                  <a:pt x="19667" y="14508"/>
                  <a:pt x="2160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395" name="Group"/>
          <p:cNvGrpSpPr/>
          <p:nvPr/>
        </p:nvGrpSpPr>
        <p:grpSpPr>
          <a:xfrm>
            <a:off x="10545837" y="4267791"/>
            <a:ext cx="783036" cy="1511796"/>
            <a:chOff x="0" y="0"/>
            <a:chExt cx="783034" cy="1511795"/>
          </a:xfrm>
        </p:grpSpPr>
        <p:sp>
          <p:nvSpPr>
            <p:cNvPr id="393" name="Rectangle"/>
            <p:cNvSpPr/>
            <p:nvPr/>
          </p:nvSpPr>
          <p:spPr>
            <a:xfrm>
              <a:off x="133677" y="0"/>
              <a:ext cx="515681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94" name="Rounded Rectangle"/>
            <p:cNvSpPr/>
            <p:nvPr/>
          </p:nvSpPr>
          <p:spPr>
            <a:xfrm>
              <a:off x="0" y="460076"/>
              <a:ext cx="783035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398" name="Group"/>
          <p:cNvGrpSpPr/>
          <p:nvPr/>
        </p:nvGrpSpPr>
        <p:grpSpPr>
          <a:xfrm>
            <a:off x="8483224" y="6459892"/>
            <a:ext cx="783036" cy="405574"/>
            <a:chOff x="0" y="0"/>
            <a:chExt cx="783034" cy="405572"/>
          </a:xfrm>
        </p:grpSpPr>
        <p:sp>
          <p:nvSpPr>
            <p:cNvPr id="396" name="Rectangle"/>
            <p:cNvSpPr/>
            <p:nvPr/>
          </p:nvSpPr>
          <p:spPr>
            <a:xfrm rot="16200000">
              <a:off x="27440" y="41797"/>
              <a:ext cx="267098" cy="32197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97" name="Rounded Rectangle"/>
            <p:cNvSpPr/>
            <p:nvPr/>
          </p:nvSpPr>
          <p:spPr>
            <a:xfrm rot="16200000">
              <a:off x="307879" y="-69583"/>
              <a:ext cx="405573" cy="544739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401" name="Group"/>
          <p:cNvGrpSpPr/>
          <p:nvPr/>
        </p:nvGrpSpPr>
        <p:grpSpPr>
          <a:xfrm>
            <a:off x="8431197" y="5557150"/>
            <a:ext cx="1511796" cy="783036"/>
            <a:chOff x="0" y="0"/>
            <a:chExt cx="1511795" cy="783034"/>
          </a:xfrm>
        </p:grpSpPr>
        <p:sp>
          <p:nvSpPr>
            <p:cNvPr id="399" name="Rectangle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00" name="Rounded Rectangle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451" name="Connection Line"/>
          <p:cNvSpPr/>
          <p:nvPr/>
        </p:nvSpPr>
        <p:spPr>
          <a:xfrm>
            <a:off x="8608076" y="4192497"/>
            <a:ext cx="1580138" cy="178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838" h="21600" fill="norm" stroke="1" extrusionOk="0">
                <a:moveTo>
                  <a:pt x="15068" y="21600"/>
                </a:moveTo>
                <a:cubicBezTo>
                  <a:pt x="21600" y="20255"/>
                  <a:pt x="16577" y="13055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8549"/>
          <a:stretch>
            <a:fillRect/>
          </a:stretch>
        </p:blipFill>
        <p:spPr>
          <a:xfrm>
            <a:off x="4474469" y="205518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テレビ"/>
          <p:cNvSpPr txBox="1"/>
          <p:nvPr>
            <p:ph type="title"/>
          </p:nvPr>
        </p:nvSpPr>
        <p:spPr>
          <a:xfrm>
            <a:off x="821961" y="1363194"/>
            <a:ext cx="2800549" cy="69054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テレビ</a:t>
            </a:r>
          </a:p>
        </p:txBody>
      </p:sp>
      <p:sp>
        <p:nvSpPr>
          <p:cNvPr id="405" name="キーボード"/>
          <p:cNvSpPr txBox="1"/>
          <p:nvPr/>
        </p:nvSpPr>
        <p:spPr>
          <a:xfrm>
            <a:off x="4753609" y="1239661"/>
            <a:ext cx="3986011" cy="937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キーボード</a:t>
            </a:r>
          </a:p>
        </p:txBody>
      </p:sp>
      <p:sp>
        <p:nvSpPr>
          <p:cNvPr id="406" name="でんげん"/>
          <p:cNvSpPr txBox="1"/>
          <p:nvPr/>
        </p:nvSpPr>
        <p:spPr>
          <a:xfrm>
            <a:off x="9001492" y="1041852"/>
            <a:ext cx="4190260" cy="133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でんげん</a:t>
            </a:r>
          </a:p>
        </p:txBody>
      </p:sp>
      <p:sp>
        <p:nvSpPr>
          <p:cNvPr id="407" name="IchigoJamをつなごう"/>
          <p:cNvSpPr txBox="1"/>
          <p:nvPr/>
        </p:nvSpPr>
        <p:spPr>
          <a:xfrm>
            <a:off x="988086" y="-47532"/>
            <a:ext cx="11275087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IchigoJamをつなごう</a:t>
            </a:r>
          </a:p>
        </p:txBody>
      </p:sp>
      <p:sp>
        <p:nvSpPr>
          <p:cNvPr id="452" name="Connection Line"/>
          <p:cNvSpPr/>
          <p:nvPr/>
        </p:nvSpPr>
        <p:spPr>
          <a:xfrm>
            <a:off x="652160" y="3116659"/>
            <a:ext cx="1365822" cy="2940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86" h="20114" fill="norm" stroke="1" extrusionOk="0">
                <a:moveTo>
                  <a:pt x="16286" y="19835"/>
                </a:moveTo>
                <a:cubicBezTo>
                  <a:pt x="-3849" y="21600"/>
                  <a:pt x="-5314" y="14988"/>
                  <a:pt x="11892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411" name="Group"/>
          <p:cNvGrpSpPr/>
          <p:nvPr/>
        </p:nvGrpSpPr>
        <p:grpSpPr>
          <a:xfrm>
            <a:off x="3767375" y="5847977"/>
            <a:ext cx="365846" cy="336848"/>
            <a:chOff x="0" y="0"/>
            <a:chExt cx="365844" cy="336847"/>
          </a:xfrm>
        </p:grpSpPr>
        <p:sp>
          <p:nvSpPr>
            <p:cNvPr id="409" name="Rectangle"/>
            <p:cNvSpPr/>
            <p:nvPr/>
          </p:nvSpPr>
          <p:spPr>
            <a:xfrm rot="5400000">
              <a:off x="186001" y="43289"/>
              <a:ext cx="119658" cy="240030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10" name="Rectangle"/>
            <p:cNvSpPr/>
            <p:nvPr/>
          </p:nvSpPr>
          <p:spPr>
            <a:xfrm rot="5400000">
              <a:off x="-48410" y="48409"/>
              <a:ext cx="336848" cy="24002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412" name="Rounded Rectangle"/>
          <p:cNvSpPr/>
          <p:nvPr/>
        </p:nvSpPr>
        <p:spPr>
          <a:xfrm rot="5400000">
            <a:off x="1420862" y="5665358"/>
            <a:ext cx="558801" cy="783035"/>
          </a:xfrm>
          <a:prstGeom prst="roundRect">
            <a:avLst>
              <a:gd name="adj" fmla="val 23050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417" name="Group"/>
          <p:cNvGrpSpPr/>
          <p:nvPr/>
        </p:nvGrpSpPr>
        <p:grpSpPr>
          <a:xfrm>
            <a:off x="494052" y="2226609"/>
            <a:ext cx="3225659" cy="2589130"/>
            <a:chOff x="0" y="0"/>
            <a:chExt cx="3225658" cy="2589128"/>
          </a:xfrm>
        </p:grpSpPr>
        <p:sp>
          <p:nvSpPr>
            <p:cNvPr id="413" name="Rectangle"/>
            <p:cNvSpPr/>
            <p:nvPr/>
          </p:nvSpPr>
          <p:spPr>
            <a:xfrm>
              <a:off x="1340460" y="2029266"/>
              <a:ext cx="544739" cy="405573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14" name="Rectangle"/>
            <p:cNvSpPr/>
            <p:nvPr/>
          </p:nvSpPr>
          <p:spPr>
            <a:xfrm>
              <a:off x="0" y="0"/>
              <a:ext cx="3225659" cy="216233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15" name="Rectangle"/>
            <p:cNvSpPr/>
            <p:nvPr/>
          </p:nvSpPr>
          <p:spPr>
            <a:xfrm>
              <a:off x="207697" y="212162"/>
              <a:ext cx="2810264" cy="17380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16" name="Rectangle"/>
            <p:cNvSpPr/>
            <p:nvPr/>
          </p:nvSpPr>
          <p:spPr>
            <a:xfrm>
              <a:off x="804333" y="2284328"/>
              <a:ext cx="1616993" cy="30480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420" name="Group"/>
          <p:cNvGrpSpPr/>
          <p:nvPr/>
        </p:nvGrpSpPr>
        <p:grpSpPr>
          <a:xfrm>
            <a:off x="11601122" y="4267791"/>
            <a:ext cx="783036" cy="1511796"/>
            <a:chOff x="0" y="0"/>
            <a:chExt cx="783034" cy="1511795"/>
          </a:xfrm>
        </p:grpSpPr>
        <p:sp>
          <p:nvSpPr>
            <p:cNvPr id="418" name="Rectangle"/>
            <p:cNvSpPr/>
            <p:nvPr/>
          </p:nvSpPr>
          <p:spPr>
            <a:xfrm>
              <a:off x="133677" y="0"/>
              <a:ext cx="515681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19" name="Rounded Rectangle"/>
            <p:cNvSpPr/>
            <p:nvPr/>
          </p:nvSpPr>
          <p:spPr>
            <a:xfrm>
              <a:off x="0" y="460076"/>
              <a:ext cx="783035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453" name="Connection Line"/>
          <p:cNvSpPr/>
          <p:nvPr/>
        </p:nvSpPr>
        <p:spPr>
          <a:xfrm>
            <a:off x="637735" y="5223996"/>
            <a:ext cx="4742965" cy="3526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2" h="21600" fill="norm" stroke="1" extrusionOk="0">
                <a:moveTo>
                  <a:pt x="20412" y="21600"/>
                </a:moveTo>
                <a:cubicBezTo>
                  <a:pt x="5559" y="21196"/>
                  <a:pt x="-1188" y="13996"/>
                  <a:pt x="17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22" name="Rounded Rectangle"/>
          <p:cNvSpPr/>
          <p:nvPr/>
        </p:nvSpPr>
        <p:spPr>
          <a:xfrm rot="5400000">
            <a:off x="5095309" y="8033815"/>
            <a:ext cx="690549" cy="1324571"/>
          </a:xfrm>
          <a:prstGeom prst="roundRect">
            <a:avLst>
              <a:gd name="adj" fmla="val 2014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425" name="Group"/>
          <p:cNvGrpSpPr/>
          <p:nvPr/>
        </p:nvGrpSpPr>
        <p:grpSpPr>
          <a:xfrm>
            <a:off x="6524917" y="4983392"/>
            <a:ext cx="5485573" cy="4021451"/>
            <a:chOff x="0" y="0"/>
            <a:chExt cx="5485572" cy="4021449"/>
          </a:xfrm>
        </p:grpSpPr>
        <p:sp>
          <p:nvSpPr>
            <p:cNvPr id="454" name="Connection Line"/>
            <p:cNvSpPr/>
            <p:nvPr/>
          </p:nvSpPr>
          <p:spPr>
            <a:xfrm>
              <a:off x="1351658" y="0"/>
              <a:ext cx="4133915" cy="377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0" h="21398" fill="norm" stroke="1" extrusionOk="0">
                  <a:moveTo>
                    <a:pt x="20507" y="0"/>
                  </a:moveTo>
                  <a:cubicBezTo>
                    <a:pt x="21600" y="14469"/>
                    <a:pt x="14764" y="21600"/>
                    <a:pt x="0" y="21394"/>
                  </a:cubicBezTo>
                </a:path>
              </a:pathLst>
            </a:custGeom>
            <a:noFill/>
            <a:ln w="1778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424" name="Rounded Rectangle"/>
            <p:cNvSpPr/>
            <p:nvPr/>
          </p:nvSpPr>
          <p:spPr>
            <a:xfrm rot="5400000">
              <a:off x="401893" y="3071685"/>
              <a:ext cx="547872" cy="1351659"/>
            </a:xfrm>
            <a:prstGeom prst="roundRect">
              <a:avLst>
                <a:gd name="adj" fmla="val 25913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455" name="Connection Line"/>
          <p:cNvSpPr/>
          <p:nvPr/>
        </p:nvSpPr>
        <p:spPr>
          <a:xfrm>
            <a:off x="439382" y="4414004"/>
            <a:ext cx="473166" cy="3503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77" h="21600" fill="norm" stroke="1" extrusionOk="0">
                <a:moveTo>
                  <a:pt x="7304" y="21600"/>
                </a:moveTo>
                <a:cubicBezTo>
                  <a:pt x="-4923" y="17192"/>
                  <a:pt x="-1799" y="9992"/>
                  <a:pt x="16677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430" name="Group"/>
          <p:cNvGrpSpPr/>
          <p:nvPr/>
        </p:nvGrpSpPr>
        <p:grpSpPr>
          <a:xfrm>
            <a:off x="382953" y="7692951"/>
            <a:ext cx="1393536" cy="1495192"/>
            <a:chOff x="0" y="0"/>
            <a:chExt cx="1393534" cy="1495190"/>
          </a:xfrm>
        </p:grpSpPr>
        <p:sp>
          <p:nvSpPr>
            <p:cNvPr id="427" name="Rectangle"/>
            <p:cNvSpPr/>
            <p:nvPr/>
          </p:nvSpPr>
          <p:spPr>
            <a:xfrm rot="8326879">
              <a:off x="1071384" y="961675"/>
              <a:ext cx="161548" cy="548216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28" name="Rectangle"/>
            <p:cNvSpPr/>
            <p:nvPr/>
          </p:nvSpPr>
          <p:spPr>
            <a:xfrm rot="8326879">
              <a:off x="730223" y="750079"/>
              <a:ext cx="454772" cy="548216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29" name="Rounded Rectangle"/>
            <p:cNvSpPr/>
            <p:nvPr/>
          </p:nvSpPr>
          <p:spPr>
            <a:xfrm rot="8326879">
              <a:off x="220021" y="112596"/>
              <a:ext cx="690548" cy="927497"/>
            </a:xfrm>
            <a:prstGeom prst="roundRect">
              <a:avLst>
                <a:gd name="adj" fmla="val 20147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431" name="②"/>
          <p:cNvSpPr txBox="1"/>
          <p:nvPr/>
        </p:nvSpPr>
        <p:spPr>
          <a:xfrm>
            <a:off x="2873527" y="5005019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②</a:t>
            </a:r>
          </a:p>
        </p:txBody>
      </p:sp>
      <p:sp>
        <p:nvSpPr>
          <p:cNvPr id="432" name="①"/>
          <p:cNvSpPr txBox="1"/>
          <p:nvPr/>
        </p:nvSpPr>
        <p:spPr>
          <a:xfrm>
            <a:off x="8204875" y="4774505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①</a:t>
            </a:r>
          </a:p>
        </p:txBody>
      </p:sp>
      <p:sp>
        <p:nvSpPr>
          <p:cNvPr id="433" name="③"/>
          <p:cNvSpPr txBox="1"/>
          <p:nvPr/>
        </p:nvSpPr>
        <p:spPr>
          <a:xfrm>
            <a:off x="8336686" y="7072770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③</a:t>
            </a:r>
          </a:p>
        </p:txBody>
      </p:sp>
      <p:sp>
        <p:nvSpPr>
          <p:cNvPr id="434" name="⑥"/>
          <p:cNvSpPr txBox="1"/>
          <p:nvPr/>
        </p:nvSpPr>
        <p:spPr>
          <a:xfrm>
            <a:off x="12409140" y="4191590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⑥</a:t>
            </a:r>
          </a:p>
        </p:txBody>
      </p:sp>
      <p:sp>
        <p:nvSpPr>
          <p:cNvPr id="435" name="④"/>
          <p:cNvSpPr txBox="1"/>
          <p:nvPr/>
        </p:nvSpPr>
        <p:spPr>
          <a:xfrm>
            <a:off x="9898786" y="4178890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④</a:t>
            </a:r>
          </a:p>
        </p:txBody>
      </p:sp>
      <p:sp>
        <p:nvSpPr>
          <p:cNvPr id="436" name="⑤"/>
          <p:cNvSpPr txBox="1"/>
          <p:nvPr/>
        </p:nvSpPr>
        <p:spPr>
          <a:xfrm>
            <a:off x="5969558" y="9142870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⑤</a:t>
            </a:r>
          </a:p>
        </p:txBody>
      </p:sp>
      <p:pic>
        <p:nvPicPr>
          <p:cNvPr id="4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8771" y="4986487"/>
            <a:ext cx="4194675" cy="25471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3" name="Group"/>
          <p:cNvGrpSpPr/>
          <p:nvPr/>
        </p:nvGrpSpPr>
        <p:grpSpPr>
          <a:xfrm>
            <a:off x="9917230" y="2214200"/>
            <a:ext cx="2536584" cy="1893246"/>
            <a:chOff x="0" y="0"/>
            <a:chExt cx="2536583" cy="1893245"/>
          </a:xfrm>
        </p:grpSpPr>
        <p:sp>
          <p:nvSpPr>
            <p:cNvPr id="438" name="Rounded Rectangle"/>
            <p:cNvSpPr/>
            <p:nvPr/>
          </p:nvSpPr>
          <p:spPr>
            <a:xfrm>
              <a:off x="0" y="0"/>
              <a:ext cx="2536584" cy="1893246"/>
            </a:xfrm>
            <a:prstGeom prst="roundRect">
              <a:avLst>
                <a:gd name="adj" fmla="val 15000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39" name="Rounded Rectangle"/>
            <p:cNvSpPr/>
            <p:nvPr/>
          </p:nvSpPr>
          <p:spPr>
            <a:xfrm>
              <a:off x="1631907" y="1476857"/>
              <a:ext cx="783035" cy="297855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40" name="Rounded Rectangle"/>
            <p:cNvSpPr/>
            <p:nvPr/>
          </p:nvSpPr>
          <p:spPr>
            <a:xfrm>
              <a:off x="641307" y="1476857"/>
              <a:ext cx="783035" cy="297855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41" name="Circle"/>
            <p:cNvSpPr/>
            <p:nvPr/>
          </p:nvSpPr>
          <p:spPr>
            <a:xfrm>
              <a:off x="105498" y="1358732"/>
              <a:ext cx="454772" cy="454773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42" name="Rounded Rectangle"/>
            <p:cNvSpPr/>
            <p:nvPr/>
          </p:nvSpPr>
          <p:spPr>
            <a:xfrm>
              <a:off x="277698" y="1416417"/>
              <a:ext cx="110372" cy="33940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44" name="つかわないよ"/>
          <p:cNvSpPr txBox="1"/>
          <p:nvPr/>
        </p:nvSpPr>
        <p:spPr>
          <a:xfrm>
            <a:off x="150283" y="9193670"/>
            <a:ext cx="2400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つかわないよ</a:t>
            </a:r>
          </a:p>
        </p:txBody>
      </p:sp>
      <p:grpSp>
        <p:nvGrpSpPr>
          <p:cNvPr id="449" name="Group"/>
          <p:cNvGrpSpPr/>
          <p:nvPr/>
        </p:nvGrpSpPr>
        <p:grpSpPr>
          <a:xfrm>
            <a:off x="2514219" y="5753099"/>
            <a:ext cx="1290117" cy="1234705"/>
            <a:chOff x="0" y="0"/>
            <a:chExt cx="1290117" cy="1234703"/>
          </a:xfrm>
        </p:grpSpPr>
        <p:sp>
          <p:nvSpPr>
            <p:cNvPr id="445" name="Rounded Rectangle"/>
            <p:cNvSpPr/>
            <p:nvPr/>
          </p:nvSpPr>
          <p:spPr>
            <a:xfrm rot="5400000">
              <a:off x="19248" y="-19249"/>
              <a:ext cx="558801" cy="597298"/>
            </a:xfrm>
            <a:prstGeom prst="roundRect">
              <a:avLst>
                <a:gd name="adj" fmla="val 23123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46" name="Rounded Rectangle"/>
            <p:cNvSpPr/>
            <p:nvPr/>
          </p:nvSpPr>
          <p:spPr>
            <a:xfrm rot="5400000">
              <a:off x="712068" y="-19249"/>
              <a:ext cx="558801" cy="597298"/>
            </a:xfrm>
            <a:prstGeom prst="roundRect">
              <a:avLst>
                <a:gd name="adj" fmla="val 23123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cxnSp>
          <p:nvCxnSpPr>
            <p:cNvPr id="447" name="Connection Line"/>
            <p:cNvCxnSpPr>
              <a:stCxn id="446" idx="0"/>
              <a:endCxn id="445" idx="0"/>
            </p:cNvCxnSpPr>
            <p:nvPr/>
          </p:nvCxnSpPr>
          <p:spPr>
            <a:xfrm flipH="1">
              <a:off x="298648" y="279399"/>
              <a:ext cx="692821" cy="1"/>
            </a:xfrm>
            <a:prstGeom prst="straightConnector1">
              <a:avLst/>
            </a:prstGeom>
            <a:ln w="177800" cap="flat">
              <a:solidFill>
                <a:srgbClr val="53585F"/>
              </a:solidFill>
              <a:prstDash val="solid"/>
              <a:miter lim="400000"/>
            </a:ln>
            <a:effectLst/>
          </p:spPr>
        </p:cxnSp>
        <p:sp>
          <p:nvSpPr>
            <p:cNvPr id="448" name="Oval"/>
            <p:cNvSpPr/>
            <p:nvPr/>
          </p:nvSpPr>
          <p:spPr>
            <a:xfrm>
              <a:off x="191405" y="747675"/>
              <a:ext cx="867107" cy="487029"/>
            </a:xfrm>
            <a:prstGeom prst="ellipse">
              <a:avLst/>
            </a:prstGeom>
            <a:noFill/>
            <a:ln w="1778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"/>
          <p:cNvSpPr/>
          <p:nvPr/>
        </p:nvSpPr>
        <p:spPr>
          <a:xfrm>
            <a:off x="6187814" y="8584803"/>
            <a:ext cx="850769" cy="228997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00" name="Connection Line"/>
          <p:cNvSpPr/>
          <p:nvPr/>
        </p:nvSpPr>
        <p:spPr>
          <a:xfrm>
            <a:off x="8634765" y="4563710"/>
            <a:ext cx="2318321" cy="2091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14" h="20572" fill="norm" stroke="1" extrusionOk="0">
                <a:moveTo>
                  <a:pt x="0" y="20446"/>
                </a:moveTo>
                <a:cubicBezTo>
                  <a:pt x="15085" y="21600"/>
                  <a:pt x="21600" y="14785"/>
                  <a:pt x="19544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59" name="Rounded Rectangle"/>
          <p:cNvSpPr/>
          <p:nvPr/>
        </p:nvSpPr>
        <p:spPr>
          <a:xfrm rot="16200000">
            <a:off x="8321203" y="6377610"/>
            <a:ext cx="405574" cy="544738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60" name="Rounded Rectangle"/>
          <p:cNvSpPr/>
          <p:nvPr/>
        </p:nvSpPr>
        <p:spPr>
          <a:xfrm rot="16200000">
            <a:off x="8352515" y="5435508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01" name="Connection Line"/>
          <p:cNvSpPr/>
          <p:nvPr/>
        </p:nvSpPr>
        <p:spPr>
          <a:xfrm>
            <a:off x="8608076" y="4192497"/>
            <a:ext cx="1422103" cy="1756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17" h="21600" fill="norm" stroke="1" extrusionOk="0">
                <a:moveTo>
                  <a:pt x="6684" y="21600"/>
                </a:moveTo>
                <a:cubicBezTo>
                  <a:pt x="21600" y="19985"/>
                  <a:pt x="19372" y="12785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46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8549"/>
          <a:stretch>
            <a:fillRect/>
          </a:stretch>
        </p:blipFill>
        <p:spPr>
          <a:xfrm>
            <a:off x="4474469" y="205518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スイッチオン！"/>
          <p:cNvSpPr txBox="1"/>
          <p:nvPr/>
        </p:nvSpPr>
        <p:spPr>
          <a:xfrm>
            <a:off x="975655" y="445221"/>
            <a:ext cx="11275087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7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スイッチオン！</a:t>
            </a:r>
          </a:p>
        </p:txBody>
      </p:sp>
      <p:sp>
        <p:nvSpPr>
          <p:cNvPr id="464" name="Line"/>
          <p:cNvSpPr/>
          <p:nvPr/>
        </p:nvSpPr>
        <p:spPr>
          <a:xfrm flipH="1">
            <a:off x="7347414" y="7662333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65" name="ON"/>
          <p:cNvSpPr txBox="1"/>
          <p:nvPr/>
        </p:nvSpPr>
        <p:spPr>
          <a:xfrm>
            <a:off x="7214513" y="7667762"/>
            <a:ext cx="935979" cy="66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ON</a:t>
            </a:r>
          </a:p>
        </p:txBody>
      </p:sp>
      <p:sp>
        <p:nvSpPr>
          <p:cNvPr id="502" name="Connection Line"/>
          <p:cNvSpPr/>
          <p:nvPr/>
        </p:nvSpPr>
        <p:spPr>
          <a:xfrm>
            <a:off x="752360" y="3116659"/>
            <a:ext cx="1724938" cy="2896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1" h="21107" fill="norm" stroke="1" extrusionOk="0">
                <a:moveTo>
                  <a:pt x="16521" y="21081"/>
                </a:moveTo>
                <a:cubicBezTo>
                  <a:pt x="-2436" y="21600"/>
                  <a:pt x="-5079" y="14573"/>
                  <a:pt x="8593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67" name="Rounded Rectangle"/>
          <p:cNvSpPr/>
          <p:nvPr/>
        </p:nvSpPr>
        <p:spPr>
          <a:xfrm rot="5400000">
            <a:off x="2393458" y="5648424"/>
            <a:ext cx="558801" cy="783035"/>
          </a:xfrm>
          <a:prstGeom prst="roundRect">
            <a:avLst>
              <a:gd name="adj" fmla="val 23050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472" name="Group"/>
          <p:cNvGrpSpPr/>
          <p:nvPr/>
        </p:nvGrpSpPr>
        <p:grpSpPr>
          <a:xfrm>
            <a:off x="494052" y="2226609"/>
            <a:ext cx="3225659" cy="2589130"/>
            <a:chOff x="0" y="0"/>
            <a:chExt cx="3225658" cy="2589128"/>
          </a:xfrm>
        </p:grpSpPr>
        <p:sp>
          <p:nvSpPr>
            <p:cNvPr id="468" name="Rectangle"/>
            <p:cNvSpPr/>
            <p:nvPr/>
          </p:nvSpPr>
          <p:spPr>
            <a:xfrm>
              <a:off x="1340460" y="2029266"/>
              <a:ext cx="544739" cy="405573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69" name="Rectangle"/>
            <p:cNvSpPr/>
            <p:nvPr/>
          </p:nvSpPr>
          <p:spPr>
            <a:xfrm>
              <a:off x="0" y="0"/>
              <a:ext cx="3225659" cy="216233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0" name="Rectangle"/>
            <p:cNvSpPr/>
            <p:nvPr/>
          </p:nvSpPr>
          <p:spPr>
            <a:xfrm>
              <a:off x="207697" y="212162"/>
              <a:ext cx="2810264" cy="17380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1" name="Rectangle"/>
            <p:cNvSpPr/>
            <p:nvPr/>
          </p:nvSpPr>
          <p:spPr>
            <a:xfrm>
              <a:off x="804333" y="2284328"/>
              <a:ext cx="1616993" cy="30480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03" name="Connection Line"/>
          <p:cNvSpPr/>
          <p:nvPr/>
        </p:nvSpPr>
        <p:spPr>
          <a:xfrm>
            <a:off x="637735" y="5223996"/>
            <a:ext cx="4742965" cy="3526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2" h="21600" fill="norm" stroke="1" extrusionOk="0">
                <a:moveTo>
                  <a:pt x="20412" y="21600"/>
                </a:moveTo>
                <a:cubicBezTo>
                  <a:pt x="5559" y="21196"/>
                  <a:pt x="-1188" y="13996"/>
                  <a:pt x="17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74" name="Rounded Rectangle"/>
          <p:cNvSpPr/>
          <p:nvPr/>
        </p:nvSpPr>
        <p:spPr>
          <a:xfrm rot="5400000">
            <a:off x="5527109" y="8046515"/>
            <a:ext cx="690549" cy="1324571"/>
          </a:xfrm>
          <a:prstGeom prst="roundRect">
            <a:avLst>
              <a:gd name="adj" fmla="val 2014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04" name="Connection Line"/>
          <p:cNvSpPr/>
          <p:nvPr/>
        </p:nvSpPr>
        <p:spPr>
          <a:xfrm>
            <a:off x="7855336" y="4551612"/>
            <a:ext cx="4101411" cy="4196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3" h="21600" fill="norm" stroke="1" extrusionOk="0">
                <a:moveTo>
                  <a:pt x="21399" y="0"/>
                </a:moveTo>
                <a:cubicBezTo>
                  <a:pt x="21600" y="14149"/>
                  <a:pt x="14467" y="21349"/>
                  <a:pt x="0" y="2160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76" name="Rounded Rectangle"/>
          <p:cNvSpPr/>
          <p:nvPr/>
        </p:nvSpPr>
        <p:spPr>
          <a:xfrm rot="5400000">
            <a:off x="6920496" y="8070001"/>
            <a:ext cx="539262" cy="1330421"/>
          </a:xfrm>
          <a:prstGeom prst="roundRect">
            <a:avLst>
              <a:gd name="adj" fmla="val 2591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05" name="Connection Line"/>
          <p:cNvSpPr/>
          <p:nvPr/>
        </p:nvSpPr>
        <p:spPr>
          <a:xfrm>
            <a:off x="439382" y="4414004"/>
            <a:ext cx="473166" cy="3503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77" h="21600" fill="norm" stroke="1" extrusionOk="0">
                <a:moveTo>
                  <a:pt x="7304" y="21600"/>
                </a:moveTo>
                <a:cubicBezTo>
                  <a:pt x="-4923" y="17192"/>
                  <a:pt x="-1799" y="9992"/>
                  <a:pt x="16677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481" name="Group"/>
          <p:cNvGrpSpPr/>
          <p:nvPr/>
        </p:nvGrpSpPr>
        <p:grpSpPr>
          <a:xfrm>
            <a:off x="382953" y="7692951"/>
            <a:ext cx="1393536" cy="1495192"/>
            <a:chOff x="0" y="0"/>
            <a:chExt cx="1393534" cy="1495190"/>
          </a:xfrm>
        </p:grpSpPr>
        <p:sp>
          <p:nvSpPr>
            <p:cNvPr id="478" name="Rectangle"/>
            <p:cNvSpPr/>
            <p:nvPr/>
          </p:nvSpPr>
          <p:spPr>
            <a:xfrm rot="8326879">
              <a:off x="1071384" y="961675"/>
              <a:ext cx="161548" cy="548216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79" name="Rectangle"/>
            <p:cNvSpPr/>
            <p:nvPr/>
          </p:nvSpPr>
          <p:spPr>
            <a:xfrm rot="8326879">
              <a:off x="730223" y="750079"/>
              <a:ext cx="454772" cy="548216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80" name="Rounded Rectangle"/>
            <p:cNvSpPr/>
            <p:nvPr/>
          </p:nvSpPr>
          <p:spPr>
            <a:xfrm rot="8326879">
              <a:off x="220021" y="112596"/>
              <a:ext cx="690548" cy="927497"/>
            </a:xfrm>
            <a:prstGeom prst="roundRect">
              <a:avLst>
                <a:gd name="adj" fmla="val 20147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pic>
        <p:nvPicPr>
          <p:cNvPr id="4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8771" y="4986487"/>
            <a:ext cx="4194675" cy="25471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Group"/>
          <p:cNvGrpSpPr/>
          <p:nvPr/>
        </p:nvGrpSpPr>
        <p:grpSpPr>
          <a:xfrm>
            <a:off x="9917230" y="2214200"/>
            <a:ext cx="2536584" cy="1893246"/>
            <a:chOff x="0" y="0"/>
            <a:chExt cx="2536583" cy="1893245"/>
          </a:xfrm>
        </p:grpSpPr>
        <p:sp>
          <p:nvSpPr>
            <p:cNvPr id="483" name="Rounded Rectangle"/>
            <p:cNvSpPr/>
            <p:nvPr/>
          </p:nvSpPr>
          <p:spPr>
            <a:xfrm>
              <a:off x="0" y="0"/>
              <a:ext cx="2536584" cy="1893246"/>
            </a:xfrm>
            <a:prstGeom prst="roundRect">
              <a:avLst>
                <a:gd name="adj" fmla="val 15000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84" name="Rounded Rectangle"/>
            <p:cNvSpPr/>
            <p:nvPr/>
          </p:nvSpPr>
          <p:spPr>
            <a:xfrm>
              <a:off x="1631907" y="1476857"/>
              <a:ext cx="783035" cy="297855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85" name="Rounded Rectangle"/>
            <p:cNvSpPr/>
            <p:nvPr/>
          </p:nvSpPr>
          <p:spPr>
            <a:xfrm>
              <a:off x="641307" y="1476857"/>
              <a:ext cx="783035" cy="297855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86" name="Circle"/>
            <p:cNvSpPr/>
            <p:nvPr/>
          </p:nvSpPr>
          <p:spPr>
            <a:xfrm>
              <a:off x="105498" y="1358732"/>
              <a:ext cx="454772" cy="454773"/>
            </a:xfrm>
            <a:prstGeom prst="ellipse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7" name="Rounded Rectangle"/>
            <p:cNvSpPr/>
            <p:nvPr/>
          </p:nvSpPr>
          <p:spPr>
            <a:xfrm>
              <a:off x="277698" y="1416417"/>
              <a:ext cx="110372" cy="33940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493" name="Group"/>
          <p:cNvGrpSpPr/>
          <p:nvPr/>
        </p:nvGrpSpPr>
        <p:grpSpPr>
          <a:xfrm>
            <a:off x="3060319" y="5753099"/>
            <a:ext cx="1290117" cy="1234705"/>
            <a:chOff x="0" y="0"/>
            <a:chExt cx="1290117" cy="1234703"/>
          </a:xfrm>
        </p:grpSpPr>
        <p:sp>
          <p:nvSpPr>
            <p:cNvPr id="489" name="Rounded Rectangle"/>
            <p:cNvSpPr/>
            <p:nvPr/>
          </p:nvSpPr>
          <p:spPr>
            <a:xfrm rot="5400000">
              <a:off x="19248" y="-19249"/>
              <a:ext cx="558801" cy="597298"/>
            </a:xfrm>
            <a:prstGeom prst="roundRect">
              <a:avLst>
                <a:gd name="adj" fmla="val 23123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90" name="Rounded Rectangle"/>
            <p:cNvSpPr/>
            <p:nvPr/>
          </p:nvSpPr>
          <p:spPr>
            <a:xfrm rot="5400000">
              <a:off x="712068" y="-19249"/>
              <a:ext cx="558801" cy="597298"/>
            </a:xfrm>
            <a:prstGeom prst="roundRect">
              <a:avLst>
                <a:gd name="adj" fmla="val 23123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cxnSp>
          <p:nvCxnSpPr>
            <p:cNvPr id="491" name="Connection Line"/>
            <p:cNvCxnSpPr>
              <a:stCxn id="490" idx="0"/>
              <a:endCxn id="489" idx="0"/>
            </p:cNvCxnSpPr>
            <p:nvPr/>
          </p:nvCxnSpPr>
          <p:spPr>
            <a:xfrm flipH="1">
              <a:off x="298648" y="279399"/>
              <a:ext cx="692821" cy="1"/>
            </a:xfrm>
            <a:prstGeom prst="straightConnector1">
              <a:avLst/>
            </a:prstGeom>
            <a:ln w="177800" cap="flat">
              <a:solidFill>
                <a:srgbClr val="53585F"/>
              </a:solidFill>
              <a:prstDash val="solid"/>
              <a:miter lim="400000"/>
            </a:ln>
            <a:effectLst/>
          </p:spPr>
        </p:cxnSp>
        <p:sp>
          <p:nvSpPr>
            <p:cNvPr id="492" name="Oval"/>
            <p:cNvSpPr/>
            <p:nvPr/>
          </p:nvSpPr>
          <p:spPr>
            <a:xfrm>
              <a:off x="191405" y="747675"/>
              <a:ext cx="867107" cy="487029"/>
            </a:xfrm>
            <a:prstGeom prst="ellipse">
              <a:avLst/>
            </a:prstGeom>
            <a:noFill/>
            <a:ln w="1778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94" name="Line"/>
          <p:cNvSpPr/>
          <p:nvPr/>
        </p:nvSpPr>
        <p:spPr>
          <a:xfrm>
            <a:off x="9351328" y="3827093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95" name="ON"/>
          <p:cNvSpPr txBox="1"/>
          <p:nvPr/>
        </p:nvSpPr>
        <p:spPr>
          <a:xfrm>
            <a:off x="9159824" y="3850119"/>
            <a:ext cx="935979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ON</a:t>
            </a:r>
          </a:p>
        </p:txBody>
      </p:sp>
      <p:sp>
        <p:nvSpPr>
          <p:cNvPr id="496" name="Rounded Rectangle"/>
          <p:cNvSpPr/>
          <p:nvPr/>
        </p:nvSpPr>
        <p:spPr>
          <a:xfrm>
            <a:off x="10545837" y="3762668"/>
            <a:ext cx="783036" cy="1051719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97" name="Rounded Rectangle"/>
          <p:cNvSpPr/>
          <p:nvPr/>
        </p:nvSpPr>
        <p:spPr>
          <a:xfrm>
            <a:off x="11563022" y="3762668"/>
            <a:ext cx="783036" cy="1051719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98" name="②"/>
          <p:cNvSpPr txBox="1"/>
          <p:nvPr/>
        </p:nvSpPr>
        <p:spPr>
          <a:xfrm>
            <a:off x="6639819" y="7587352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②</a:t>
            </a:r>
          </a:p>
        </p:txBody>
      </p:sp>
      <p:sp>
        <p:nvSpPr>
          <p:cNvPr id="499" name="①"/>
          <p:cNvSpPr txBox="1"/>
          <p:nvPr/>
        </p:nvSpPr>
        <p:spPr>
          <a:xfrm>
            <a:off x="9303963" y="3068204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508" name="てんめつしているのは、カーソル"/>
          <p:cNvSpPr txBox="1"/>
          <p:nvPr/>
        </p:nvSpPr>
        <p:spPr>
          <a:xfrm>
            <a:off x="772159" y="8229600"/>
            <a:ext cx="11544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てんめつしているのは、カーソル</a:t>
            </a:r>
          </a:p>
        </p:txBody>
      </p:sp>
      <p:sp>
        <p:nvSpPr>
          <p:cNvPr id="509" name="Rectangle"/>
          <p:cNvSpPr/>
          <p:nvPr/>
        </p:nvSpPr>
        <p:spPr>
          <a:xfrm>
            <a:off x="7112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コンピューターと…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コンピューターと</a:t>
            </a:r>
          </a:p>
          <a:p>
            <a:pPr/>
            <a:r>
              <a:t>はなそう</a:t>
            </a:r>
          </a:p>
        </p:txBody>
      </p:sp>
      <p:pic>
        <p:nvPicPr>
          <p:cNvPr id="5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16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17" name="・・・…"/>
          <p:cNvSpPr txBox="1"/>
          <p:nvPr/>
        </p:nvSpPr>
        <p:spPr>
          <a:xfrm>
            <a:off x="7512049" y="2728383"/>
            <a:ext cx="51943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・・・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（ミミ、ナイヨ）</a:t>
            </a:r>
          </a:p>
        </p:txBody>
      </p:sp>
      <p:sp>
        <p:nvSpPr>
          <p:cNvPr id="518" name="ハロー"/>
          <p:cNvSpPr/>
          <p:nvPr/>
        </p:nvSpPr>
        <p:spPr>
          <a:xfrm>
            <a:off x="80433" y="5252508"/>
            <a:ext cx="5408151" cy="3065927"/>
          </a:xfrm>
          <a:prstGeom prst="wedgeEllipseCallout">
            <a:avLst>
              <a:gd name="adj1" fmla="val 29217"/>
              <a:gd name="adj2" fmla="val 77330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ハロー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A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521" name="Rectangle"/>
          <p:cNvSpPr/>
          <p:nvPr/>
        </p:nvSpPr>
        <p:spPr>
          <a:xfrm>
            <a:off x="13335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22" name="キーボードで「A」と、うってみよう"/>
          <p:cNvSpPr txBox="1"/>
          <p:nvPr/>
        </p:nvSpPr>
        <p:spPr>
          <a:xfrm>
            <a:off x="41021" y="8229600"/>
            <a:ext cx="12922759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キーボードで「A」と、うってみよう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A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525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grpSp>
        <p:nvGrpSpPr>
          <p:cNvPr id="529" name="Group"/>
          <p:cNvGrpSpPr/>
          <p:nvPr/>
        </p:nvGrpSpPr>
        <p:grpSpPr>
          <a:xfrm>
            <a:off x="2020554" y="4861140"/>
            <a:ext cx="8985534" cy="3711360"/>
            <a:chOff x="0" y="0"/>
            <a:chExt cx="8985533" cy="3711359"/>
          </a:xfrm>
        </p:grpSpPr>
        <p:pic>
          <p:nvPicPr>
            <p:cNvPr id="52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63692" cy="3711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7" name="Circle"/>
            <p:cNvSpPr/>
            <p:nvPr/>
          </p:nvSpPr>
          <p:spPr>
            <a:xfrm>
              <a:off x="7542545" y="985671"/>
              <a:ext cx="1442989" cy="1442989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28" name="A"/>
            <p:cNvSpPr txBox="1"/>
            <p:nvPr/>
          </p:nvSpPr>
          <p:spPr>
            <a:xfrm>
              <a:off x="1516346" y="1730159"/>
              <a:ext cx="36842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530" name="Rectangle"/>
          <p:cNvSpPr/>
          <p:nvPr/>
        </p:nvSpPr>
        <p:spPr>
          <a:xfrm>
            <a:off x="13335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A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Syntax error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533" name="Rectangle"/>
          <p:cNvSpPr/>
          <p:nvPr/>
        </p:nvSpPr>
        <p:spPr>
          <a:xfrm>
            <a:off x="698500" y="37719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34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grpSp>
        <p:nvGrpSpPr>
          <p:cNvPr id="538" name="Group"/>
          <p:cNvGrpSpPr/>
          <p:nvPr/>
        </p:nvGrpSpPr>
        <p:grpSpPr>
          <a:xfrm>
            <a:off x="2020554" y="4861140"/>
            <a:ext cx="8985534" cy="3711360"/>
            <a:chOff x="0" y="0"/>
            <a:chExt cx="8985533" cy="3711359"/>
          </a:xfrm>
        </p:grpSpPr>
        <p:pic>
          <p:nvPicPr>
            <p:cNvPr id="53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63692" cy="3711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6" name="Circle"/>
            <p:cNvSpPr/>
            <p:nvPr/>
          </p:nvSpPr>
          <p:spPr>
            <a:xfrm>
              <a:off x="7542545" y="985671"/>
              <a:ext cx="1442989" cy="1442989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37" name="A"/>
            <p:cNvSpPr txBox="1"/>
            <p:nvPr/>
          </p:nvSpPr>
          <p:spPr>
            <a:xfrm>
              <a:off x="1516346" y="1730159"/>
              <a:ext cx="36842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42" name="?"/>
          <p:cNvSpPr txBox="1"/>
          <p:nvPr/>
        </p:nvSpPr>
        <p:spPr>
          <a:xfrm>
            <a:off x="6958118" y="194734"/>
            <a:ext cx="95123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543" name="A"/>
          <p:cNvSpPr txBox="1"/>
          <p:nvPr/>
        </p:nvSpPr>
        <p:spPr>
          <a:xfrm>
            <a:off x="2018922" y="6023928"/>
            <a:ext cx="62801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544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45" name="Line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46" name="Syntax error"/>
          <p:cNvSpPr txBox="1"/>
          <p:nvPr/>
        </p:nvSpPr>
        <p:spPr>
          <a:xfrm>
            <a:off x="7820554" y="5905500"/>
            <a:ext cx="501332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Syntax error</a:t>
            </a:r>
          </a:p>
        </p:txBody>
      </p:sp>
      <p:sp>
        <p:nvSpPr>
          <p:cNvPr id="547" name="（シンタックス エラー）"/>
          <p:cNvSpPr txBox="1"/>
          <p:nvPr/>
        </p:nvSpPr>
        <p:spPr>
          <a:xfrm>
            <a:off x="8053599" y="6923617"/>
            <a:ext cx="4547236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（シンタックス エラー）</a:t>
            </a:r>
          </a:p>
        </p:txBody>
      </p:sp>
      <p:sp>
        <p:nvSpPr>
          <p:cNvPr id="548" name="シラナイ…"/>
          <p:cNvSpPr txBox="1"/>
          <p:nvPr/>
        </p:nvSpPr>
        <p:spPr>
          <a:xfrm>
            <a:off x="8096250" y="2000250"/>
            <a:ext cx="3924301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シラナイ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コトバダナー</a:t>
            </a:r>
          </a:p>
        </p:txBody>
      </p:sp>
      <p:grpSp>
        <p:nvGrpSpPr>
          <p:cNvPr id="552" name="Group"/>
          <p:cNvGrpSpPr/>
          <p:nvPr/>
        </p:nvGrpSpPr>
        <p:grpSpPr>
          <a:xfrm>
            <a:off x="2980491" y="5787072"/>
            <a:ext cx="891680" cy="926691"/>
            <a:chOff x="0" y="0"/>
            <a:chExt cx="891678" cy="926690"/>
          </a:xfrm>
        </p:grpSpPr>
        <p:sp>
          <p:nvSpPr>
            <p:cNvPr id="549" name="Rectangle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50" name="Line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51" name="Line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553" name="（エー、エンター）"/>
          <p:cNvSpPr txBox="1"/>
          <p:nvPr/>
        </p:nvSpPr>
        <p:spPr>
          <a:xfrm>
            <a:off x="1288196" y="6991152"/>
            <a:ext cx="33147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（エー、エンター）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184" y="2161140"/>
            <a:ext cx="11493227" cy="489262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IoT x 火災報知器 by 創電"/>
          <p:cNvSpPr txBox="1"/>
          <p:nvPr/>
        </p:nvSpPr>
        <p:spPr>
          <a:xfrm>
            <a:off x="1293050" y="436033"/>
            <a:ext cx="104187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pPr/>
            <a:r>
              <a:t>IoT x 火災報知器 by 創電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6530" y="6544795"/>
            <a:ext cx="6150386" cy="341056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ana道場生まれの…"/>
          <p:cNvSpPr txBox="1"/>
          <p:nvPr/>
        </p:nvSpPr>
        <p:spPr>
          <a:xfrm>
            <a:off x="6452094" y="7839075"/>
            <a:ext cx="6385723" cy="154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/>
            </a:pPr>
            <a:r>
              <a:t>Hana道場生まれの</a:t>
            </a:r>
          </a:p>
          <a:p>
            <a:pPr algn="l">
              <a:defRPr sz="4500"/>
            </a:pPr>
            <a:r>
              <a:t>オープンイノベーション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2719" t="0" r="0" b="0"/>
          <a:stretch>
            <a:fillRect/>
          </a:stretch>
        </p:blipFill>
        <p:spPr>
          <a:xfrm>
            <a:off x="4437116" y="71023"/>
            <a:ext cx="7805411" cy="7025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21604" b="0"/>
          <a:stretch>
            <a:fillRect/>
          </a:stretch>
        </p:blipFill>
        <p:spPr>
          <a:xfrm>
            <a:off x="2178050" y="4696883"/>
            <a:ext cx="2797705" cy="140970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この LED をつけてもらおう"/>
          <p:cNvSpPr txBox="1"/>
          <p:nvPr>
            <p:ph type="title"/>
          </p:nvPr>
        </p:nvSpPr>
        <p:spPr>
          <a:xfrm>
            <a:off x="630105" y="7704929"/>
            <a:ext cx="8879615" cy="1367709"/>
          </a:xfrm>
          <a:prstGeom prst="rect">
            <a:avLst/>
          </a:prstGeom>
        </p:spPr>
        <p:txBody>
          <a:bodyPr/>
          <a:lstStyle>
            <a:lvl1pPr algn="l" defTabSz="543305">
              <a:defRPr sz="5115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この LED をつけてもらおう</a:t>
            </a:r>
          </a:p>
        </p:txBody>
      </p:sp>
      <p:sp>
        <p:nvSpPr>
          <p:cNvPr id="558" name="Arrow"/>
          <p:cNvSpPr/>
          <p:nvPr/>
        </p:nvSpPr>
        <p:spPr>
          <a:xfrm rot="16200000">
            <a:off x="2121188" y="6245356"/>
            <a:ext cx="161655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LED1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LED1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561" name="L E D 1 エンター"/>
          <p:cNvSpPr txBox="1"/>
          <p:nvPr/>
        </p:nvSpPr>
        <p:spPr>
          <a:xfrm>
            <a:off x="2927477" y="8648700"/>
            <a:ext cx="7149847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 E D 1 エンター</a:t>
            </a:r>
          </a:p>
        </p:txBody>
      </p:sp>
      <p:pic>
        <p:nvPicPr>
          <p:cNvPr id="5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54" y="4861140"/>
            <a:ext cx="8963692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Circle"/>
          <p:cNvSpPr/>
          <p:nvPr/>
        </p:nvSpPr>
        <p:spPr>
          <a:xfrm>
            <a:off x="7457370" y="62338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64" name="D"/>
          <p:cNvSpPr txBox="1"/>
          <p:nvPr/>
        </p:nvSpPr>
        <p:spPr>
          <a:xfrm>
            <a:off x="4620633" y="6574366"/>
            <a:ext cx="3894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565" name="Rectangle"/>
          <p:cNvSpPr/>
          <p:nvPr/>
        </p:nvSpPr>
        <p:spPr>
          <a:xfrm>
            <a:off x="3744145" y="2149521"/>
            <a:ext cx="194272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66" name="E"/>
          <p:cNvSpPr txBox="1"/>
          <p:nvPr/>
        </p:nvSpPr>
        <p:spPr>
          <a:xfrm>
            <a:off x="4544433" y="6057900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567" name="L"/>
          <p:cNvSpPr txBox="1"/>
          <p:nvPr/>
        </p:nvSpPr>
        <p:spPr>
          <a:xfrm>
            <a:off x="7939567" y="6574366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568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569" name="Circle"/>
          <p:cNvSpPr/>
          <p:nvPr/>
        </p:nvSpPr>
        <p:spPr>
          <a:xfrm>
            <a:off x="2595320" y="5160656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70" name="Circle"/>
          <p:cNvSpPr/>
          <p:nvPr/>
        </p:nvSpPr>
        <p:spPr>
          <a:xfrm>
            <a:off x="4146713" y="59671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71" name="Circle"/>
          <p:cNvSpPr/>
          <p:nvPr/>
        </p:nvSpPr>
        <p:spPr>
          <a:xfrm>
            <a:off x="9563100" y="5846812"/>
            <a:ext cx="1442988" cy="14429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75" name="!"/>
          <p:cNvSpPr txBox="1"/>
          <p:nvPr/>
        </p:nvSpPr>
        <p:spPr>
          <a:xfrm>
            <a:off x="7128298" y="194734"/>
            <a:ext cx="61087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!</a:t>
            </a:r>
          </a:p>
        </p:txBody>
      </p:sp>
      <p:sp>
        <p:nvSpPr>
          <p:cNvPr id="576" name="LED1"/>
          <p:cNvSpPr txBox="1"/>
          <p:nvPr/>
        </p:nvSpPr>
        <p:spPr>
          <a:xfrm>
            <a:off x="1491495" y="6112735"/>
            <a:ext cx="182435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LED1</a:t>
            </a:r>
          </a:p>
        </p:txBody>
      </p:sp>
      <p:sp>
        <p:nvSpPr>
          <p:cNvPr id="577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78" name="*"/>
          <p:cNvSpPr txBox="1"/>
          <p:nvPr/>
        </p:nvSpPr>
        <p:spPr>
          <a:xfrm>
            <a:off x="7453841" y="1337733"/>
            <a:ext cx="106045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C8424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*</a:t>
            </a:r>
          </a:p>
        </p:txBody>
      </p:sp>
      <p:sp>
        <p:nvSpPr>
          <p:cNvPr id="579" name="Line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80" name="OK"/>
          <p:cNvSpPr txBox="1"/>
          <p:nvPr/>
        </p:nvSpPr>
        <p:spPr>
          <a:xfrm>
            <a:off x="8609329" y="5905500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581" name="シッテル！"/>
          <p:cNvSpPr txBox="1"/>
          <p:nvPr/>
        </p:nvSpPr>
        <p:spPr>
          <a:xfrm>
            <a:off x="8413750" y="2476500"/>
            <a:ext cx="3289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シッテル！</a:t>
            </a:r>
          </a:p>
        </p:txBody>
      </p:sp>
      <p:sp>
        <p:nvSpPr>
          <p:cNvPr id="582" name="（オーケー）"/>
          <p:cNvSpPr txBox="1"/>
          <p:nvPr/>
        </p:nvSpPr>
        <p:spPr>
          <a:xfrm>
            <a:off x="8061959" y="6669617"/>
            <a:ext cx="24003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（オーケー）</a:t>
            </a:r>
          </a:p>
        </p:txBody>
      </p:sp>
      <p:sp>
        <p:nvSpPr>
          <p:cNvPr id="583" name="（エルイーディー、ワン、エンター）"/>
          <p:cNvSpPr txBox="1"/>
          <p:nvPr/>
        </p:nvSpPr>
        <p:spPr>
          <a:xfrm>
            <a:off x="81696" y="7003852"/>
            <a:ext cx="57277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（エルイーディー、ワン、エンター）</a:t>
            </a:r>
          </a:p>
        </p:txBody>
      </p:sp>
      <p:sp>
        <p:nvSpPr>
          <p:cNvPr id="584" name="Rectangle"/>
          <p:cNvSpPr/>
          <p:nvPr/>
        </p:nvSpPr>
        <p:spPr>
          <a:xfrm>
            <a:off x="22531635" y="-1532037"/>
            <a:ext cx="866280" cy="8796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588" name="Group"/>
          <p:cNvGrpSpPr/>
          <p:nvPr/>
        </p:nvGrpSpPr>
        <p:grpSpPr>
          <a:xfrm>
            <a:off x="3924161" y="5922644"/>
            <a:ext cx="891680" cy="926691"/>
            <a:chOff x="0" y="0"/>
            <a:chExt cx="891678" cy="926690"/>
          </a:xfrm>
        </p:grpSpPr>
        <p:sp>
          <p:nvSpPr>
            <p:cNvPr id="585" name="Rectangle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86" name="Line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87" name="Line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LED0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LED0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591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pic>
        <p:nvPicPr>
          <p:cNvPr id="5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54" y="4861140"/>
            <a:ext cx="8963692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Circle"/>
          <p:cNvSpPr/>
          <p:nvPr/>
        </p:nvSpPr>
        <p:spPr>
          <a:xfrm>
            <a:off x="9563100" y="5846812"/>
            <a:ext cx="1442988" cy="14429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94" name="D"/>
          <p:cNvSpPr txBox="1"/>
          <p:nvPr/>
        </p:nvSpPr>
        <p:spPr>
          <a:xfrm>
            <a:off x="4620633" y="6574366"/>
            <a:ext cx="3894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595" name="Rectangle"/>
          <p:cNvSpPr/>
          <p:nvPr/>
        </p:nvSpPr>
        <p:spPr>
          <a:xfrm>
            <a:off x="3744145" y="2149521"/>
            <a:ext cx="194272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96" name="E"/>
          <p:cNvSpPr txBox="1"/>
          <p:nvPr/>
        </p:nvSpPr>
        <p:spPr>
          <a:xfrm>
            <a:off x="4544433" y="6057900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597" name="L"/>
          <p:cNvSpPr txBox="1"/>
          <p:nvPr/>
        </p:nvSpPr>
        <p:spPr>
          <a:xfrm>
            <a:off x="7939567" y="6574366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598" name="0"/>
          <p:cNvSpPr txBox="1"/>
          <p:nvPr/>
        </p:nvSpPr>
        <p:spPr>
          <a:xfrm>
            <a:off x="8015767" y="54864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599" name="Circle"/>
          <p:cNvSpPr/>
          <p:nvPr/>
        </p:nvSpPr>
        <p:spPr>
          <a:xfrm>
            <a:off x="7457370" y="62338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00" name="Circle"/>
          <p:cNvSpPr/>
          <p:nvPr/>
        </p:nvSpPr>
        <p:spPr>
          <a:xfrm>
            <a:off x="7535620" y="5147956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01" name="Circle"/>
          <p:cNvSpPr/>
          <p:nvPr/>
        </p:nvSpPr>
        <p:spPr>
          <a:xfrm>
            <a:off x="4146713" y="59671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605" name="!"/>
          <p:cNvSpPr txBox="1"/>
          <p:nvPr/>
        </p:nvSpPr>
        <p:spPr>
          <a:xfrm>
            <a:off x="7128298" y="194734"/>
            <a:ext cx="61087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!</a:t>
            </a:r>
          </a:p>
        </p:txBody>
      </p:sp>
      <p:sp>
        <p:nvSpPr>
          <p:cNvPr id="606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07" name="Line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08" name="OK"/>
          <p:cNvSpPr txBox="1"/>
          <p:nvPr/>
        </p:nvSpPr>
        <p:spPr>
          <a:xfrm>
            <a:off x="8609329" y="5905500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609" name="LED0"/>
          <p:cNvSpPr txBox="1"/>
          <p:nvPr/>
        </p:nvSpPr>
        <p:spPr>
          <a:xfrm>
            <a:off x="1422280" y="6112735"/>
            <a:ext cx="196278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LED0</a:t>
            </a:r>
          </a:p>
        </p:txBody>
      </p:sp>
      <p:sp>
        <p:nvSpPr>
          <p:cNvPr id="610" name="（エルイーディー、ゼロ、エンター）"/>
          <p:cNvSpPr txBox="1"/>
          <p:nvPr/>
        </p:nvSpPr>
        <p:spPr>
          <a:xfrm>
            <a:off x="81696" y="7003852"/>
            <a:ext cx="57277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（エルイーディー、ゼロ、エンター）</a:t>
            </a:r>
          </a:p>
        </p:txBody>
      </p:sp>
      <p:grpSp>
        <p:nvGrpSpPr>
          <p:cNvPr id="614" name="Group"/>
          <p:cNvGrpSpPr/>
          <p:nvPr/>
        </p:nvGrpSpPr>
        <p:grpSpPr>
          <a:xfrm>
            <a:off x="3924161" y="5922644"/>
            <a:ext cx="891680" cy="926691"/>
            <a:chOff x="0" y="0"/>
            <a:chExt cx="891678" cy="926690"/>
          </a:xfrm>
        </p:grpSpPr>
        <p:sp>
          <p:nvSpPr>
            <p:cNvPr id="611" name="Rectangle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12" name="Line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13" name="Line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615" name="シッテル！"/>
          <p:cNvSpPr txBox="1"/>
          <p:nvPr/>
        </p:nvSpPr>
        <p:spPr>
          <a:xfrm>
            <a:off x="8413750" y="2476500"/>
            <a:ext cx="3289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シッテル！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LED1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LED1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618" name="L E D 1 エンター"/>
          <p:cNvSpPr txBox="1"/>
          <p:nvPr/>
        </p:nvSpPr>
        <p:spPr>
          <a:xfrm>
            <a:off x="2927477" y="8648700"/>
            <a:ext cx="7149847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 E D 1 エンター</a:t>
            </a:r>
          </a:p>
        </p:txBody>
      </p:sp>
      <p:pic>
        <p:nvPicPr>
          <p:cNvPr id="6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54" y="4861140"/>
            <a:ext cx="8963692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Circle"/>
          <p:cNvSpPr/>
          <p:nvPr/>
        </p:nvSpPr>
        <p:spPr>
          <a:xfrm>
            <a:off x="7457370" y="62338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21" name="D"/>
          <p:cNvSpPr txBox="1"/>
          <p:nvPr/>
        </p:nvSpPr>
        <p:spPr>
          <a:xfrm>
            <a:off x="4620633" y="6574366"/>
            <a:ext cx="3894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622" name="Rectangle"/>
          <p:cNvSpPr/>
          <p:nvPr/>
        </p:nvSpPr>
        <p:spPr>
          <a:xfrm>
            <a:off x="3744145" y="2149521"/>
            <a:ext cx="194272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23" name="E"/>
          <p:cNvSpPr txBox="1"/>
          <p:nvPr/>
        </p:nvSpPr>
        <p:spPr>
          <a:xfrm>
            <a:off x="4544433" y="6057900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624" name="L"/>
          <p:cNvSpPr txBox="1"/>
          <p:nvPr/>
        </p:nvSpPr>
        <p:spPr>
          <a:xfrm>
            <a:off x="7939567" y="6574366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625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26" name="Circle"/>
          <p:cNvSpPr/>
          <p:nvPr/>
        </p:nvSpPr>
        <p:spPr>
          <a:xfrm>
            <a:off x="2595320" y="5160656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27" name="Circle"/>
          <p:cNvSpPr/>
          <p:nvPr/>
        </p:nvSpPr>
        <p:spPr>
          <a:xfrm>
            <a:off x="4146713" y="59671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28" name="Circle"/>
          <p:cNvSpPr/>
          <p:nvPr/>
        </p:nvSpPr>
        <p:spPr>
          <a:xfrm>
            <a:off x="9563100" y="5846812"/>
            <a:ext cx="1442988" cy="14429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LED0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LED0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631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pic>
        <p:nvPicPr>
          <p:cNvPr id="6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54" y="4861140"/>
            <a:ext cx="8963692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Circle"/>
          <p:cNvSpPr/>
          <p:nvPr/>
        </p:nvSpPr>
        <p:spPr>
          <a:xfrm>
            <a:off x="9563100" y="5846812"/>
            <a:ext cx="1442988" cy="14429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34" name="D"/>
          <p:cNvSpPr txBox="1"/>
          <p:nvPr/>
        </p:nvSpPr>
        <p:spPr>
          <a:xfrm>
            <a:off x="4620633" y="6574366"/>
            <a:ext cx="3894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635" name="Rectangle"/>
          <p:cNvSpPr/>
          <p:nvPr/>
        </p:nvSpPr>
        <p:spPr>
          <a:xfrm>
            <a:off x="3744145" y="2149521"/>
            <a:ext cx="194272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36" name="E"/>
          <p:cNvSpPr txBox="1"/>
          <p:nvPr/>
        </p:nvSpPr>
        <p:spPr>
          <a:xfrm>
            <a:off x="4544433" y="6057900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637" name="L"/>
          <p:cNvSpPr txBox="1"/>
          <p:nvPr/>
        </p:nvSpPr>
        <p:spPr>
          <a:xfrm>
            <a:off x="7939567" y="6574366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638" name="0"/>
          <p:cNvSpPr txBox="1"/>
          <p:nvPr/>
        </p:nvSpPr>
        <p:spPr>
          <a:xfrm>
            <a:off x="8015767" y="54864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39" name="Circle"/>
          <p:cNvSpPr/>
          <p:nvPr/>
        </p:nvSpPr>
        <p:spPr>
          <a:xfrm>
            <a:off x="7457370" y="62338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40" name="Circle"/>
          <p:cNvSpPr/>
          <p:nvPr/>
        </p:nvSpPr>
        <p:spPr>
          <a:xfrm>
            <a:off x="7535620" y="5147956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41" name="Circle"/>
          <p:cNvSpPr/>
          <p:nvPr/>
        </p:nvSpPr>
        <p:spPr>
          <a:xfrm>
            <a:off x="4146713" y="59671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LLL"/>
          <p:cNvSpPr txBox="1"/>
          <p:nvPr/>
        </p:nvSpPr>
        <p:spPr>
          <a:xfrm>
            <a:off x="457200" y="1373716"/>
            <a:ext cx="12090400" cy="56515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LLL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644" name="うちすぎてみよう"/>
          <p:cNvSpPr txBox="1"/>
          <p:nvPr/>
        </p:nvSpPr>
        <p:spPr>
          <a:xfrm>
            <a:off x="3397250" y="8293100"/>
            <a:ext cx="6210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うちすぎてみよう</a:t>
            </a:r>
          </a:p>
        </p:txBody>
      </p:sp>
      <p:sp>
        <p:nvSpPr>
          <p:cNvPr id="645" name="Rectangle"/>
          <p:cNvSpPr/>
          <p:nvPr/>
        </p:nvSpPr>
        <p:spPr>
          <a:xfrm>
            <a:off x="2808579" y="2221488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46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L"/>
          <p:cNvSpPr txBox="1"/>
          <p:nvPr/>
        </p:nvSpPr>
        <p:spPr>
          <a:xfrm>
            <a:off x="457200" y="1373716"/>
            <a:ext cx="12090400" cy="56515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649" name="そんなときはバックスペース…"/>
          <p:cNvSpPr txBox="1"/>
          <p:nvPr/>
        </p:nvSpPr>
        <p:spPr>
          <a:xfrm>
            <a:off x="1111250" y="7721600"/>
            <a:ext cx="10782301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そんなときはバックスペース</a:t>
            </a:r>
          </a:p>
          <a:p>
            <a: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（カーソルひだりひとつけす）</a:t>
            </a:r>
          </a:p>
        </p:txBody>
      </p:sp>
      <p:sp>
        <p:nvSpPr>
          <p:cNvPr id="650" name="Rectangle"/>
          <p:cNvSpPr/>
          <p:nvPr/>
        </p:nvSpPr>
        <p:spPr>
          <a:xfrm>
            <a:off x="1302501" y="2229954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51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65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22367" y="4901597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Circle"/>
          <p:cNvSpPr/>
          <p:nvPr/>
        </p:nvSpPr>
        <p:spPr>
          <a:xfrm>
            <a:off x="5414066" y="5198460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LED1:LED0"/>
          <p:cNvSpPr txBox="1"/>
          <p:nvPr/>
        </p:nvSpPr>
        <p:spPr>
          <a:xfrm>
            <a:off x="3269191" y="2829983"/>
            <a:ext cx="12731751" cy="321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LED1:LED0</a:t>
            </a:r>
          </a:p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grpSp>
        <p:nvGrpSpPr>
          <p:cNvPr id="659" name="Group"/>
          <p:cNvGrpSpPr/>
          <p:nvPr/>
        </p:nvGrpSpPr>
        <p:grpSpPr>
          <a:xfrm>
            <a:off x="9118461" y="2933538"/>
            <a:ext cx="464332" cy="482564"/>
            <a:chOff x="0" y="0"/>
            <a:chExt cx="464331" cy="482563"/>
          </a:xfrm>
        </p:grpSpPr>
        <p:sp>
          <p:nvSpPr>
            <p:cNvPr id="656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57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58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660" name="け"/>
          <p:cNvSpPr txBox="1"/>
          <p:nvPr/>
        </p:nvSpPr>
        <p:spPr>
          <a:xfrm>
            <a:off x="5814738" y="4191989"/>
            <a:ext cx="2337330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け</a:t>
            </a:r>
          </a:p>
        </p:txBody>
      </p:sp>
      <p:sp>
        <p:nvSpPr>
          <p:cNvPr id="661" name="Arrow"/>
          <p:cNvSpPr/>
          <p:nvPr/>
        </p:nvSpPr>
        <p:spPr>
          <a:xfrm rot="16200000">
            <a:off x="5779714" y="3653682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66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53833" y="7119863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Circle"/>
          <p:cNvSpPr/>
          <p:nvPr/>
        </p:nvSpPr>
        <p:spPr>
          <a:xfrm>
            <a:off x="3940866" y="8153326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64" name=":"/>
          <p:cNvSpPr txBox="1"/>
          <p:nvPr/>
        </p:nvSpPr>
        <p:spPr>
          <a:xfrm>
            <a:off x="7656403" y="7117619"/>
            <a:ext cx="965400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:</a:t>
            </a:r>
          </a:p>
        </p:txBody>
      </p:sp>
      <p:sp>
        <p:nvSpPr>
          <p:cNvPr id="665" name=";"/>
          <p:cNvSpPr txBox="1"/>
          <p:nvPr/>
        </p:nvSpPr>
        <p:spPr>
          <a:xfrm>
            <a:off x="7656403" y="8335825"/>
            <a:ext cx="965400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;</a:t>
            </a:r>
          </a:p>
        </p:txBody>
      </p:sp>
      <p:sp>
        <p:nvSpPr>
          <p:cNvPr id="666" name="コロン"/>
          <p:cNvSpPr txBox="1"/>
          <p:nvPr/>
        </p:nvSpPr>
        <p:spPr>
          <a:xfrm>
            <a:off x="9863552" y="7107927"/>
            <a:ext cx="2337329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コロン</a:t>
            </a:r>
          </a:p>
        </p:txBody>
      </p:sp>
      <p:sp>
        <p:nvSpPr>
          <p:cNvPr id="667" name="セミコロン"/>
          <p:cNvSpPr txBox="1"/>
          <p:nvPr/>
        </p:nvSpPr>
        <p:spPr>
          <a:xfrm>
            <a:off x="8977038" y="8299312"/>
            <a:ext cx="2559778" cy="1103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560831">
              <a:defRPr sz="3839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セミコロン</a:t>
            </a:r>
          </a:p>
        </p:txBody>
      </p:sp>
      <p:sp>
        <p:nvSpPr>
          <p:cNvPr id="668" name="Circle"/>
          <p:cNvSpPr/>
          <p:nvPr/>
        </p:nvSpPr>
        <p:spPr>
          <a:xfrm>
            <a:off x="9001575" y="7298064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69" name="ひからせて、けす！"/>
          <p:cNvSpPr txBox="1"/>
          <p:nvPr/>
        </p:nvSpPr>
        <p:spPr>
          <a:xfrm>
            <a:off x="3016250" y="402167"/>
            <a:ext cx="6972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ひからせて、けす！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"/>
          <p:cNvSpPr/>
          <p:nvPr/>
        </p:nvSpPr>
        <p:spPr>
          <a:xfrm>
            <a:off x="8937329" y="167567"/>
            <a:ext cx="4910727" cy="92729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8119"/>
          <a:stretch>
            <a:fillRect/>
          </a:stretch>
        </p:blipFill>
        <p:spPr>
          <a:xfrm>
            <a:off x="9203726" y="3017404"/>
            <a:ext cx="4198831" cy="6573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980"/>
          <a:stretch>
            <a:fillRect/>
          </a:stretch>
        </p:blipFill>
        <p:spPr>
          <a:xfrm>
            <a:off x="3297631" y="4575337"/>
            <a:ext cx="2579324" cy="1282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775" y="1205507"/>
            <a:ext cx="2511480" cy="2511479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福野 泰介（ふくのたいすけ）…"/>
          <p:cNvSpPr txBox="1"/>
          <p:nvPr/>
        </p:nvSpPr>
        <p:spPr>
          <a:xfrm>
            <a:off x="2625666" y="1254746"/>
            <a:ext cx="6316676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福野 泰介（ふくのたいすけ）</a:t>
            </a:r>
          </a:p>
          <a:p>
            <a:pPr>
              <a:defRPr sz="3200"/>
            </a:pPr>
            <a:r>
              <a:t>福井高専 電子情報工学科卒</a:t>
            </a:r>
          </a:p>
          <a:p>
            <a:pPr>
              <a:defRPr sz="3200"/>
            </a:pPr>
            <a:r>
              <a:t>IchigoJam 発明者</a:t>
            </a:r>
          </a:p>
          <a:p>
            <a:pPr>
              <a:defRPr sz="3200"/>
            </a:pPr>
            <a:r>
              <a:t> 株式会社 jig.jp 創業者＆会長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22121" y="209917"/>
            <a:ext cx="3261594" cy="1125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37854" y="1309492"/>
            <a:ext cx="3663773" cy="2218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2669" y="6649064"/>
            <a:ext cx="1813911" cy="276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72199" y="6800025"/>
            <a:ext cx="1702016" cy="138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04166" y="8334192"/>
            <a:ext cx="2437893" cy="772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221501" y="7103485"/>
            <a:ext cx="2680285" cy="930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208336" y="6977825"/>
            <a:ext cx="1395326" cy="930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346159" y="8527381"/>
            <a:ext cx="2437893" cy="499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673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74" name="Line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675" name="OK"/>
          <p:cNvSpPr txBox="1"/>
          <p:nvPr/>
        </p:nvSpPr>
        <p:spPr>
          <a:xfrm>
            <a:off x="8274903" y="6112735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676" name="LED1:LED0"/>
          <p:cNvSpPr txBox="1"/>
          <p:nvPr/>
        </p:nvSpPr>
        <p:spPr>
          <a:xfrm>
            <a:off x="445650" y="6112735"/>
            <a:ext cx="391604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LED1:LED0</a:t>
            </a:r>
          </a:p>
        </p:txBody>
      </p:sp>
      <p:sp>
        <p:nvSpPr>
          <p:cNvPr id="677" name="（さいごに、エンター）"/>
          <p:cNvSpPr txBox="1"/>
          <p:nvPr/>
        </p:nvSpPr>
        <p:spPr>
          <a:xfrm>
            <a:off x="932596" y="6991152"/>
            <a:ext cx="40259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（さいごに、エンター）</a:t>
            </a:r>
          </a:p>
        </p:txBody>
      </p:sp>
      <p:grpSp>
        <p:nvGrpSpPr>
          <p:cNvPr id="681" name="Group"/>
          <p:cNvGrpSpPr/>
          <p:nvPr/>
        </p:nvGrpSpPr>
        <p:grpSpPr>
          <a:xfrm>
            <a:off x="4457561" y="6068489"/>
            <a:ext cx="708770" cy="736601"/>
            <a:chOff x="0" y="0"/>
            <a:chExt cx="708769" cy="736599"/>
          </a:xfrm>
        </p:grpSpPr>
        <p:sp>
          <p:nvSpPr>
            <p:cNvPr id="678" name="Rectangle"/>
            <p:cNvSpPr/>
            <p:nvPr/>
          </p:nvSpPr>
          <p:spPr>
            <a:xfrm>
              <a:off x="0" y="0"/>
              <a:ext cx="708770" cy="736600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79" name="Line"/>
            <p:cNvSpPr/>
            <p:nvPr/>
          </p:nvSpPr>
          <p:spPr>
            <a:xfrm flipH="1" flipV="1">
              <a:off x="100787" y="497427"/>
              <a:ext cx="438632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80" name="Line"/>
            <p:cNvSpPr/>
            <p:nvPr/>
          </p:nvSpPr>
          <p:spPr>
            <a:xfrm flipH="1">
              <a:off x="518312" y="199925"/>
              <a:ext cx="2317" cy="32556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682" name="おや？"/>
          <p:cNvSpPr txBox="1"/>
          <p:nvPr/>
        </p:nvSpPr>
        <p:spPr>
          <a:xfrm>
            <a:off x="9584273" y="8060267"/>
            <a:ext cx="2019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おや？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LED1:LED0…"/>
          <p:cNvSpPr txBox="1"/>
          <p:nvPr/>
        </p:nvSpPr>
        <p:spPr>
          <a:xfrm>
            <a:off x="457200" y="1373716"/>
            <a:ext cx="12090400" cy="56515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LED1:LED0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685" name="Rectangle"/>
          <p:cNvSpPr/>
          <p:nvPr/>
        </p:nvSpPr>
        <p:spPr>
          <a:xfrm>
            <a:off x="615712" y="2214873"/>
            <a:ext cx="326195" cy="738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86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87" name="Arrow"/>
          <p:cNvSpPr/>
          <p:nvPr/>
        </p:nvSpPr>
        <p:spPr>
          <a:xfrm rot="5400000">
            <a:off x="143809" y="80856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688" name="カーソル「上」２回"/>
          <p:cNvSpPr txBox="1"/>
          <p:nvPr/>
        </p:nvSpPr>
        <p:spPr>
          <a:xfrm>
            <a:off x="3016250" y="8293100"/>
            <a:ext cx="6972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カーソル「上」２回</a:t>
            </a:r>
          </a:p>
        </p:txBody>
      </p:sp>
      <p:pic>
        <p:nvPicPr>
          <p:cNvPr id="68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56234" y="54773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Circle"/>
          <p:cNvSpPr/>
          <p:nvPr/>
        </p:nvSpPr>
        <p:spPr>
          <a:xfrm>
            <a:off x="5041532" y="6908727"/>
            <a:ext cx="698105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LED1:LED0…"/>
          <p:cNvSpPr txBox="1"/>
          <p:nvPr/>
        </p:nvSpPr>
        <p:spPr>
          <a:xfrm>
            <a:off x="457200" y="1373716"/>
            <a:ext cx="12090400" cy="56515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LED1:LED0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sp>
        <p:nvSpPr>
          <p:cNvPr id="693" name="エンターでもういちど！"/>
          <p:cNvSpPr txBox="1"/>
          <p:nvPr/>
        </p:nvSpPr>
        <p:spPr>
          <a:xfrm>
            <a:off x="2254249" y="8293100"/>
            <a:ext cx="849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エンターでもういちど！</a:t>
            </a:r>
          </a:p>
        </p:txBody>
      </p:sp>
      <p:sp>
        <p:nvSpPr>
          <p:cNvPr id="694" name="Rectangle"/>
          <p:cNvSpPr/>
          <p:nvPr/>
        </p:nvSpPr>
        <p:spPr>
          <a:xfrm>
            <a:off x="615712" y="3830290"/>
            <a:ext cx="326195" cy="738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95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69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56234" y="54773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Circle"/>
          <p:cNvSpPr/>
          <p:nvPr/>
        </p:nvSpPr>
        <p:spPr>
          <a:xfrm>
            <a:off x="5172766" y="6100160"/>
            <a:ext cx="1112971" cy="111297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ここでもんだい！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/>
            <a:r>
              <a:t>ここでもんだい！</a:t>
            </a:r>
          </a:p>
        </p:txBody>
      </p:sp>
      <p:pic>
        <p:nvPicPr>
          <p:cNvPr id="7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100円のコンピューター…"/>
          <p:cNvSpPr txBox="1"/>
          <p:nvPr/>
        </p:nvSpPr>
        <p:spPr>
          <a:xfrm>
            <a:off x="-1" y="5528733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rPr>
                <a:solidFill>
                  <a:schemeClr val="accent5"/>
                </a:solidFill>
              </a:rPr>
              <a:t>100円</a:t>
            </a:r>
            <a:r>
              <a:t>のコンピューター</a:t>
            </a:r>
          </a:p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1秒間に何回計算できる？</a:t>
            </a:r>
          </a:p>
        </p:txBody>
      </p:sp>
      <p:sp>
        <p:nvSpPr>
          <p:cNvPr id="703" name="画像、LPC1114 秋月電子"/>
          <p:cNvSpPr txBox="1"/>
          <p:nvPr/>
        </p:nvSpPr>
        <p:spPr>
          <a:xfrm>
            <a:off x="9006755" y="9095978"/>
            <a:ext cx="355863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画像、LPC1114 秋月電子</a:t>
            </a:r>
          </a:p>
        </p:txBody>
      </p:sp>
      <p:pic>
        <p:nvPicPr>
          <p:cNvPr id="7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3393" y="1291166"/>
            <a:ext cx="2418013" cy="34926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8" name="Group"/>
          <p:cNvGrpSpPr/>
          <p:nvPr/>
        </p:nvGrpSpPr>
        <p:grpSpPr>
          <a:xfrm>
            <a:off x="8221096" y="200680"/>
            <a:ext cx="4521598" cy="2738306"/>
            <a:chOff x="0" y="0"/>
            <a:chExt cx="4521596" cy="2738305"/>
          </a:xfrm>
        </p:grpSpPr>
        <p:sp>
          <p:nvSpPr>
            <p:cNvPr id="705" name="Quote Bubble"/>
            <p:cNvSpPr/>
            <p:nvPr/>
          </p:nvSpPr>
          <p:spPr>
            <a:xfrm>
              <a:off x="0" y="0"/>
              <a:ext cx="4521597" cy="2738306"/>
            </a:xfrm>
            <a:prstGeom prst="wedgeEllipseCallout">
              <a:avLst>
                <a:gd name="adj1" fmla="val -52824"/>
                <a:gd name="adj2" fmla="val 47187"/>
              </a:avLst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0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8909" y="764818"/>
              <a:ext cx="3144130" cy="643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7" name="CPU"/>
            <p:cNvSpPr txBox="1"/>
            <p:nvPr/>
          </p:nvSpPr>
          <p:spPr>
            <a:xfrm>
              <a:off x="1568023" y="1626003"/>
              <a:ext cx="14859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IchigoJam 1.4"/>
                  <a:ea typeface="IchigoJam 1.4"/>
                  <a:cs typeface="IchigoJam 1.4"/>
                  <a:sym typeface="IchigoJam 1.4"/>
                </a:defRPr>
              </a:lvl1pPr>
            </a:lstStyle>
            <a:p>
              <a:pPr/>
              <a:r>
                <a:t>CPU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１秒に5000万回！"/>
          <p:cNvSpPr txBox="1"/>
          <p:nvPr/>
        </p:nvSpPr>
        <p:spPr>
          <a:xfrm>
            <a:off x="-1" y="6290733"/>
            <a:ext cx="1300480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１秒に</a:t>
            </a:r>
            <a:r>
              <a:rPr>
                <a:solidFill>
                  <a:schemeClr val="accent5"/>
                </a:solidFill>
              </a:rPr>
              <a:t>5000万回</a:t>
            </a:r>
            <a:r>
              <a:t>！</a:t>
            </a:r>
          </a:p>
        </p:txBody>
      </p:sp>
      <p:sp>
        <p:nvSpPr>
          <p:cNvPr id="711" name="画像、LPC1114 秋月電子"/>
          <p:cNvSpPr txBox="1"/>
          <p:nvPr/>
        </p:nvSpPr>
        <p:spPr>
          <a:xfrm>
            <a:off x="9006755" y="9095978"/>
            <a:ext cx="355863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画像、LPC1114 秋月電子</a:t>
            </a:r>
          </a:p>
        </p:txBody>
      </p:sp>
      <p:pic>
        <p:nvPicPr>
          <p:cNvPr id="7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3393" y="1291166"/>
            <a:ext cx="2418013" cy="34926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6" name="Group"/>
          <p:cNvGrpSpPr/>
          <p:nvPr/>
        </p:nvGrpSpPr>
        <p:grpSpPr>
          <a:xfrm>
            <a:off x="8221096" y="200680"/>
            <a:ext cx="4521598" cy="2738306"/>
            <a:chOff x="0" y="0"/>
            <a:chExt cx="4521596" cy="2738305"/>
          </a:xfrm>
        </p:grpSpPr>
        <p:sp>
          <p:nvSpPr>
            <p:cNvPr id="713" name="Quote Bubble"/>
            <p:cNvSpPr/>
            <p:nvPr/>
          </p:nvSpPr>
          <p:spPr>
            <a:xfrm>
              <a:off x="0" y="0"/>
              <a:ext cx="4521597" cy="2738306"/>
            </a:xfrm>
            <a:prstGeom prst="wedgeEllipseCallout">
              <a:avLst>
                <a:gd name="adj1" fmla="val -52824"/>
                <a:gd name="adj2" fmla="val 47187"/>
              </a:avLst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8909" y="764818"/>
              <a:ext cx="3144130" cy="643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5" name="CPU"/>
            <p:cNvSpPr txBox="1"/>
            <p:nvPr/>
          </p:nvSpPr>
          <p:spPr>
            <a:xfrm>
              <a:off x="1568023" y="1626003"/>
              <a:ext cx="14859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IchigoJam 1.4"/>
                  <a:ea typeface="IchigoJam 1.4"/>
                  <a:cs typeface="IchigoJam 1.4"/>
                  <a:sym typeface="IchigoJam 1.4"/>
                </a:defRPr>
              </a:lvl1pPr>
            </a:lstStyle>
            <a:p>
              <a:pPr/>
              <a:r>
                <a:t>CPU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2475" y="1095709"/>
            <a:ext cx="2254912" cy="1330087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(C)TSUKUMO"/>
          <p:cNvSpPr txBox="1"/>
          <p:nvPr/>
        </p:nvSpPr>
        <p:spPr>
          <a:xfrm>
            <a:off x="7159358" y="2557326"/>
            <a:ext cx="183616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(C)TSUKUMO</a:t>
            </a:r>
          </a:p>
        </p:txBody>
      </p:sp>
      <p:pic>
        <p:nvPicPr>
          <p:cNvPr id="7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176" y="1299616"/>
            <a:ext cx="2202933" cy="140940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21" name="Table"/>
          <p:cNvGraphicFramePr/>
          <p:nvPr/>
        </p:nvGraphicFramePr>
        <p:xfrm>
          <a:off x="-22358" y="3818466"/>
          <a:ext cx="13049516" cy="593553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262378"/>
                <a:gridCol w="3262378"/>
                <a:gridCol w="3262378"/>
                <a:gridCol w="3262378"/>
              </a:tblGrid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IchigoJam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iPhone 11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パソコン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スパコン富岳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5000万回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1兆回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10兆回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100京回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IchigoJam
何台分？→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2万台分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20万台分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200億台分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1500円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8万円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10万円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1100億円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722" name="(C)Apple"/>
          <p:cNvSpPr txBox="1"/>
          <p:nvPr/>
        </p:nvSpPr>
        <p:spPr>
          <a:xfrm>
            <a:off x="4227152" y="3190341"/>
            <a:ext cx="121462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(C)Apple</a:t>
            </a:r>
          </a:p>
        </p:txBody>
      </p:sp>
      <p:pic>
        <p:nvPicPr>
          <p:cNvPr id="7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81134" y="357674"/>
            <a:ext cx="3045030" cy="2421221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(C)RIKEN"/>
          <p:cNvSpPr txBox="1"/>
          <p:nvPr/>
        </p:nvSpPr>
        <p:spPr>
          <a:xfrm>
            <a:off x="10666489" y="2886914"/>
            <a:ext cx="127431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(C)RIKEN</a:t>
            </a:r>
          </a:p>
        </p:txBody>
      </p:sp>
      <p:sp>
        <p:nvSpPr>
          <p:cNvPr id="725" name="(C)IchigoJam"/>
          <p:cNvSpPr txBox="1"/>
          <p:nvPr/>
        </p:nvSpPr>
        <p:spPr>
          <a:xfrm>
            <a:off x="652882" y="2886914"/>
            <a:ext cx="174752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(C)IchigoJam</a:t>
            </a:r>
          </a:p>
        </p:txBody>
      </p:sp>
      <p:pic>
        <p:nvPicPr>
          <p:cNvPr id="7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2464" y="170449"/>
            <a:ext cx="2362539" cy="27956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まって = WAIT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/>
            <a:r>
              <a:t>まって = WAIT</a:t>
            </a:r>
          </a:p>
        </p:txBody>
      </p:sp>
      <p:pic>
        <p:nvPicPr>
          <p:cNvPr id="7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WAIT180"/>
          <p:cNvSpPr txBox="1"/>
          <p:nvPr/>
        </p:nvSpPr>
        <p:spPr>
          <a:xfrm>
            <a:off x="3269191" y="3595158"/>
            <a:ext cx="12731751" cy="321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WAIT180</a:t>
            </a:r>
          </a:p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grpSp>
        <p:nvGrpSpPr>
          <p:cNvPr id="735" name="Group"/>
          <p:cNvGrpSpPr/>
          <p:nvPr/>
        </p:nvGrpSpPr>
        <p:grpSpPr>
          <a:xfrm>
            <a:off x="7873070" y="3674371"/>
            <a:ext cx="464333" cy="482565"/>
            <a:chOff x="0" y="0"/>
            <a:chExt cx="464331" cy="482563"/>
          </a:xfrm>
        </p:grpSpPr>
        <p:sp>
          <p:nvSpPr>
            <p:cNvPr id="732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33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34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736" name="まって"/>
          <p:cNvSpPr txBox="1"/>
          <p:nvPr/>
        </p:nvSpPr>
        <p:spPr>
          <a:xfrm>
            <a:off x="5302250" y="402167"/>
            <a:ext cx="2400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まって</a:t>
            </a:r>
          </a:p>
        </p:txBody>
      </p:sp>
      <p:sp>
        <p:nvSpPr>
          <p:cNvPr id="737" name="エンター、おしてから…"/>
          <p:cNvSpPr txBox="1"/>
          <p:nvPr/>
        </p:nvSpPr>
        <p:spPr>
          <a:xfrm>
            <a:off x="1262125" y="5650442"/>
            <a:ext cx="10480549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エンター、おしてから</a:t>
            </a:r>
          </a:p>
          <a:p>
            <a: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OKとかえるまでなんびょう？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LED1:WAIT180:LED0"/>
          <p:cNvSpPr txBox="1"/>
          <p:nvPr/>
        </p:nvSpPr>
        <p:spPr>
          <a:xfrm>
            <a:off x="983191" y="5165725"/>
            <a:ext cx="12731751" cy="156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LED1:WAIT180:LED0</a:t>
            </a:r>
          </a:p>
        </p:txBody>
      </p:sp>
      <p:grpSp>
        <p:nvGrpSpPr>
          <p:cNvPr id="743" name="Group"/>
          <p:cNvGrpSpPr/>
          <p:nvPr/>
        </p:nvGrpSpPr>
        <p:grpSpPr>
          <a:xfrm>
            <a:off x="11920137" y="5248293"/>
            <a:ext cx="464333" cy="482564"/>
            <a:chOff x="0" y="0"/>
            <a:chExt cx="464331" cy="482563"/>
          </a:xfrm>
        </p:grpSpPr>
        <p:sp>
          <p:nvSpPr>
            <p:cNvPr id="740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41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42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744" name="ひかって、３びょうまって、けして"/>
          <p:cNvSpPr txBox="1"/>
          <p:nvPr/>
        </p:nvSpPr>
        <p:spPr>
          <a:xfrm>
            <a:off x="213783" y="3787775"/>
            <a:ext cx="1230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ひかって、３びょうまって、けして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angle"/>
          <p:cNvSpPr/>
          <p:nvPr/>
        </p:nvSpPr>
        <p:spPr>
          <a:xfrm>
            <a:off x="127000" y="262466"/>
            <a:ext cx="12750800" cy="92286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5" name="Title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>
            <a:noAutofit/>
          </a:bodyPr>
          <a:lstStyle/>
          <a:p>
            <a:pPr>
              <a:defRPr sz="840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286" name="伝えたいこと、3つ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伝えたいこと、3つ</a:t>
            </a:r>
          </a:p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1. コンピューターやばい！</a:t>
            </a:r>
          </a:p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2. 創るの楽しい！</a:t>
            </a:r>
          </a:p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3. 学ぶの楽しそう！</a:t>
            </a: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9575" y="596658"/>
            <a:ext cx="10585650" cy="8828266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すべてのこどもたちにプログラミングを！"/>
          <p:cNvSpPr txBox="1"/>
          <p:nvPr/>
        </p:nvSpPr>
        <p:spPr>
          <a:xfrm>
            <a:off x="4075429" y="8885888"/>
            <a:ext cx="875538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すべてのこどもたちにプログラミングを！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LED1:WAIT180:LED0:WAIT10:LED1:WAIT10:LED0"/>
          <p:cNvSpPr txBox="1"/>
          <p:nvPr/>
        </p:nvSpPr>
        <p:spPr>
          <a:xfrm>
            <a:off x="305858" y="4495799"/>
            <a:ext cx="1273175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4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LED1:WAIT180:LED0:</a:t>
            </a:r>
            <a:r>
              <a:rPr>
                <a:solidFill>
                  <a:schemeClr val="accent5"/>
                </a:solidFill>
              </a:rPr>
              <a:t>WAIT10:LED1:WAIT10:LED0</a:t>
            </a:r>
          </a:p>
        </p:txBody>
      </p:sp>
      <p:sp>
        <p:nvSpPr>
          <p:cNvPr id="747" name="2かい、ひかった？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2かい、ひかった？</a:t>
            </a:r>
          </a:p>
        </p:txBody>
      </p:sp>
      <p:sp>
        <p:nvSpPr>
          <p:cNvPr id="748" name="うしろにつづけてかいて、エンター…"/>
          <p:cNvSpPr txBox="1"/>
          <p:nvPr>
            <p:ph type="title"/>
          </p:nvPr>
        </p:nvSpPr>
        <p:spPr>
          <a:xfrm>
            <a:off x="132159" y="1130300"/>
            <a:ext cx="12740481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449833">
              <a:defRPr sz="616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うしろにつづけてかいて、エンター</a:t>
            </a:r>
          </a:p>
          <a:p>
            <a:pPr defTabSz="449833">
              <a:defRPr sz="616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2かいてんめつ！</a:t>
            </a:r>
          </a:p>
        </p:txBody>
      </p:sp>
      <p:grpSp>
        <p:nvGrpSpPr>
          <p:cNvPr id="752" name="Group"/>
          <p:cNvGrpSpPr/>
          <p:nvPr/>
        </p:nvGrpSpPr>
        <p:grpSpPr>
          <a:xfrm>
            <a:off x="9118461" y="5174202"/>
            <a:ext cx="738322" cy="767313"/>
            <a:chOff x="0" y="0"/>
            <a:chExt cx="738321" cy="767311"/>
          </a:xfrm>
        </p:grpSpPr>
        <p:sp>
          <p:nvSpPr>
            <p:cNvPr id="749" name="Rectangle"/>
            <p:cNvSpPr/>
            <p:nvPr/>
          </p:nvSpPr>
          <p:spPr>
            <a:xfrm>
              <a:off x="0" y="0"/>
              <a:ext cx="738322" cy="767312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50" name="Line"/>
            <p:cNvSpPr/>
            <p:nvPr/>
          </p:nvSpPr>
          <p:spPr>
            <a:xfrm flipH="1" flipV="1">
              <a:off x="104990" y="518167"/>
              <a:ext cx="456919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51" name="Line"/>
            <p:cNvSpPr/>
            <p:nvPr/>
          </p:nvSpPr>
          <p:spPr>
            <a:xfrm flipH="1">
              <a:off x="539922" y="208261"/>
              <a:ext cx="2414" cy="33913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10かいひからせるには？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10かいひからせるには？</a:t>
            </a:r>
          </a:p>
        </p:txBody>
      </p:sp>
      <p:pic>
        <p:nvPicPr>
          <p:cNvPr id="7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LED1:WAIT10:LED0:WAIT10:LED1:WAIT10:LED0:WAIT10:LED1:WAIT10:LED0:WAIT10:LED1:WAIT10:LED0:WAIT10:LED1:WAIT10:LED0:WAIT10:LED1:WAIT10:LED0:WAIT10:LED1:WAIT10:LED0:WAIT10:LED1:WAIT10:LED0:WAIT10:LED1:WAIT10:LED0:WAIT10:LED1:WAIT10:LED0"/>
          <p:cNvSpPr txBox="1"/>
          <p:nvPr/>
        </p:nvSpPr>
        <p:spPr>
          <a:xfrm>
            <a:off x="288925" y="2286000"/>
            <a:ext cx="12731750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LED1:WAIT10:LED0:WAIT10:LED1:WAIT10:LED0:WAIT10:LED1:WAIT10:LED0:WAIT10:LED1:WAIT10:LED0:WAIT10:LED1:WAIT10:LED0:WAIT10:LED1:WAIT10:LED0:WAIT10:LED1:WAIT10:LED0:WAIT10:LED1:WAIT10:LED0:WAIT10:LED1:WAIT10:LED0:WAIT10:LED1:WAIT10:LED0</a:t>
            </a:r>
          </a:p>
        </p:txBody>
      </p:sp>
      <p:sp>
        <p:nvSpPr>
          <p:cNvPr id="758" name="10回ひかるはずｗ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10回ひかるはずｗ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プログラム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/>
            <a:r>
              <a:t>プログラム</a:t>
            </a:r>
          </a:p>
        </p:txBody>
      </p:sp>
      <p:pic>
        <p:nvPicPr>
          <p:cNvPr id="7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1 LED1:WAIT10…"/>
          <p:cNvSpPr txBox="1"/>
          <p:nvPr/>
        </p:nvSpPr>
        <p:spPr>
          <a:xfrm>
            <a:off x="1931458" y="1350433"/>
            <a:ext cx="12731751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 LED1:WAIT10</a:t>
            </a:r>
          </a:p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 LED0:WAIT10</a:t>
            </a:r>
          </a:p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</a:p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</a:p>
        </p:txBody>
      </p:sp>
      <p:grpSp>
        <p:nvGrpSpPr>
          <p:cNvPr id="767" name="Group"/>
          <p:cNvGrpSpPr/>
          <p:nvPr/>
        </p:nvGrpSpPr>
        <p:grpSpPr>
          <a:xfrm>
            <a:off x="10320728" y="1477271"/>
            <a:ext cx="464332" cy="482564"/>
            <a:chOff x="0" y="0"/>
            <a:chExt cx="464331" cy="482563"/>
          </a:xfrm>
        </p:grpSpPr>
        <p:sp>
          <p:nvSpPr>
            <p:cNvPr id="764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65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66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771" name="Group"/>
          <p:cNvGrpSpPr/>
          <p:nvPr/>
        </p:nvGrpSpPr>
        <p:grpSpPr>
          <a:xfrm>
            <a:off x="10320728" y="2281605"/>
            <a:ext cx="464332" cy="482564"/>
            <a:chOff x="0" y="0"/>
            <a:chExt cx="464331" cy="482563"/>
          </a:xfrm>
        </p:grpSpPr>
        <p:sp>
          <p:nvSpPr>
            <p:cNvPr id="768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69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70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pic>
        <p:nvPicPr>
          <p:cNvPr id="7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Circle"/>
          <p:cNvSpPr/>
          <p:nvPr/>
        </p:nvSpPr>
        <p:spPr>
          <a:xfrm>
            <a:off x="1858066" y="8500533"/>
            <a:ext cx="1756239" cy="175624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74" name="スペース"/>
          <p:cNvSpPr txBox="1"/>
          <p:nvPr/>
        </p:nvSpPr>
        <p:spPr>
          <a:xfrm>
            <a:off x="1695705" y="3469279"/>
            <a:ext cx="2337329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スペース</a:t>
            </a:r>
          </a:p>
        </p:txBody>
      </p:sp>
      <p:sp>
        <p:nvSpPr>
          <p:cNvPr id="775" name="Arrow"/>
          <p:cNvSpPr/>
          <p:nvPr/>
        </p:nvSpPr>
        <p:spPr>
          <a:xfrm rot="16200000">
            <a:off x="2507347" y="2933600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776" name="け"/>
          <p:cNvSpPr txBox="1"/>
          <p:nvPr/>
        </p:nvSpPr>
        <p:spPr>
          <a:xfrm>
            <a:off x="5751238" y="3469279"/>
            <a:ext cx="2337330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け</a:t>
            </a:r>
          </a:p>
        </p:txBody>
      </p:sp>
      <p:sp>
        <p:nvSpPr>
          <p:cNvPr id="777" name="Arrow"/>
          <p:cNvSpPr/>
          <p:nvPr/>
        </p:nvSpPr>
        <p:spPr>
          <a:xfrm rot="16200000">
            <a:off x="5716214" y="2891267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77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6607033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Circle"/>
          <p:cNvSpPr/>
          <p:nvPr/>
        </p:nvSpPr>
        <p:spPr>
          <a:xfrm>
            <a:off x="10494066" y="8187193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80" name=":"/>
          <p:cNvSpPr txBox="1"/>
          <p:nvPr/>
        </p:nvSpPr>
        <p:spPr>
          <a:xfrm>
            <a:off x="9044937" y="4780818"/>
            <a:ext cx="965399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:</a:t>
            </a:r>
          </a:p>
        </p:txBody>
      </p:sp>
      <p:sp>
        <p:nvSpPr>
          <p:cNvPr id="781" name=";"/>
          <p:cNvSpPr txBox="1"/>
          <p:nvPr/>
        </p:nvSpPr>
        <p:spPr>
          <a:xfrm>
            <a:off x="9044937" y="5999024"/>
            <a:ext cx="965399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;</a:t>
            </a:r>
          </a:p>
        </p:txBody>
      </p:sp>
      <p:sp>
        <p:nvSpPr>
          <p:cNvPr id="782" name="コロン"/>
          <p:cNvSpPr txBox="1"/>
          <p:nvPr/>
        </p:nvSpPr>
        <p:spPr>
          <a:xfrm>
            <a:off x="11252085" y="4771127"/>
            <a:ext cx="2337329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コロン</a:t>
            </a:r>
          </a:p>
        </p:txBody>
      </p:sp>
      <p:sp>
        <p:nvSpPr>
          <p:cNvPr id="783" name="セミコロン"/>
          <p:cNvSpPr txBox="1"/>
          <p:nvPr/>
        </p:nvSpPr>
        <p:spPr>
          <a:xfrm>
            <a:off x="10365571" y="5962512"/>
            <a:ext cx="2559779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560831">
              <a:defRPr sz="3839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セミコロン</a:t>
            </a:r>
          </a:p>
        </p:txBody>
      </p:sp>
      <p:sp>
        <p:nvSpPr>
          <p:cNvPr id="784" name="Circle"/>
          <p:cNvSpPr/>
          <p:nvPr/>
        </p:nvSpPr>
        <p:spPr>
          <a:xfrm>
            <a:off x="10390108" y="4961264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7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おぼえてる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おぼえてるよ</a:t>
            </a:r>
          </a:p>
        </p:txBody>
      </p:sp>
      <p:sp>
        <p:nvSpPr>
          <p:cNvPr id="789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79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791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92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RUN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RUN</a:t>
            </a:r>
          </a:p>
        </p:txBody>
      </p:sp>
      <p:pic>
        <p:nvPicPr>
          <p:cNvPr id="7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F5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F5</a:t>
            </a:r>
          </a:p>
        </p:txBody>
      </p:sp>
      <p:sp>
        <p:nvSpPr>
          <p:cNvPr id="797" name="ラン（はしれ！／うごかす）"/>
          <p:cNvSpPr txBox="1"/>
          <p:nvPr>
            <p:ph type="title"/>
          </p:nvPr>
        </p:nvSpPr>
        <p:spPr>
          <a:xfrm>
            <a:off x="293951" y="2611966"/>
            <a:ext cx="6927189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79044">
              <a:defRPr sz="41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ラン（はしれ！／うごかす）</a:t>
            </a:r>
          </a:p>
        </p:txBody>
      </p:sp>
      <p:pic>
        <p:nvPicPr>
          <p:cNvPr id="79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00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1000回やって？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/>
            <a:r>
              <a:t>1000回やって？</a:t>
            </a:r>
          </a:p>
        </p:txBody>
      </p:sp>
      <p:pic>
        <p:nvPicPr>
          <p:cNvPr id="8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3 GOTO1"/>
          <p:cNvSpPr txBox="1"/>
          <p:nvPr/>
        </p:nvSpPr>
        <p:spPr>
          <a:xfrm>
            <a:off x="1711325" y="3883552"/>
            <a:ext cx="1273175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3 GOTO1</a:t>
            </a:r>
          </a:p>
        </p:txBody>
      </p:sp>
      <p:sp>
        <p:nvSpPr>
          <p:cNvPr id="806" name="いつまで？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いつまで？</a:t>
            </a:r>
          </a:p>
        </p:txBody>
      </p:sp>
      <p:sp>
        <p:nvSpPr>
          <p:cNvPr id="807" name="くりかえし"/>
          <p:cNvSpPr txBox="1"/>
          <p:nvPr>
            <p:ph type="title"/>
          </p:nvPr>
        </p:nvSpPr>
        <p:spPr>
          <a:xfrm>
            <a:off x="457617" y="608277"/>
            <a:ext cx="11847513" cy="172984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くりかえし</a:t>
            </a:r>
          </a:p>
        </p:txBody>
      </p:sp>
      <p:pic>
        <p:nvPicPr>
          <p:cNvPr id="80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10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  <p:grpSp>
        <p:nvGrpSpPr>
          <p:cNvPr id="814" name="Group"/>
          <p:cNvGrpSpPr/>
          <p:nvPr/>
        </p:nvGrpSpPr>
        <p:grpSpPr>
          <a:xfrm>
            <a:off x="6270234" y="4010570"/>
            <a:ext cx="464332" cy="482564"/>
            <a:chOff x="0" y="0"/>
            <a:chExt cx="464331" cy="482563"/>
          </a:xfrm>
        </p:grpSpPr>
        <p:sp>
          <p:nvSpPr>
            <p:cNvPr id="811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812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813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エルチカゲーム…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 defTabSz="554990">
              <a:defRPr sz="7600"/>
            </a:pPr>
            <a:r>
              <a:t>エルチカゲーム</a:t>
            </a:r>
          </a:p>
          <a:p>
            <a:pPr defTabSz="554990">
              <a:defRPr sz="7600"/>
            </a:pPr>
            <a:r>
              <a:t>とめてひかってたら、かち！</a:t>
            </a:r>
          </a:p>
        </p:txBody>
      </p:sp>
      <p:pic>
        <p:nvPicPr>
          <p:cNvPr id="8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8557" r="0" b="1626"/>
          <a:stretch>
            <a:fillRect/>
          </a:stretch>
        </p:blipFill>
        <p:spPr>
          <a:xfrm>
            <a:off x="0" y="-282972"/>
            <a:ext cx="13004800" cy="8760322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世界中に仲間！ PCNキガリ他、70拠点"/>
          <p:cNvSpPr txBox="1"/>
          <p:nvPr/>
        </p:nvSpPr>
        <p:spPr>
          <a:xfrm>
            <a:off x="781367" y="8674100"/>
            <a:ext cx="1144206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世界中に仲間！ PCNキガリ他、70拠点</a:t>
            </a:r>
          </a:p>
        </p:txBody>
      </p:sp>
      <p:sp>
        <p:nvSpPr>
          <p:cNvPr id="292" name="photo by PCN yrm https://yrm006.wordpress.com/"/>
          <p:cNvSpPr txBox="1"/>
          <p:nvPr/>
        </p:nvSpPr>
        <p:spPr>
          <a:xfrm>
            <a:off x="7080193" y="7861300"/>
            <a:ext cx="5850846" cy="406401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3800"/>
              </a:lnSpc>
              <a:defRPr sz="2000" u="sng">
                <a:latin typeface="Times"/>
                <a:ea typeface="Times"/>
                <a:cs typeface="Times"/>
                <a:sym typeface="Times"/>
              </a:defRPr>
            </a:pPr>
            <a:r>
              <a:t>photo by PCN yrm </a:t>
            </a:r>
            <a:r>
              <a:rPr>
                <a:hlinkClick r:id="rId3" invalidUrl="" action="" tgtFrame="" tooltip="" history="1" highlightClick="0" endSnd="0"/>
              </a:rPr>
              <a:t>https://yrm006.wordpress.com/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[ESC]キー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[ESC]キー</a:t>
            </a:r>
          </a:p>
        </p:txBody>
      </p:sp>
      <p:pic>
        <p:nvPicPr>
          <p:cNvPr id="8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821" name="とまって！エスケープキー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566674">
              <a:defRPr sz="4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とまって！エスケープキー</a:t>
            </a:r>
          </a:p>
        </p:txBody>
      </p:sp>
      <p:pic>
        <p:nvPicPr>
          <p:cNvPr id="82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551" b="0"/>
          <a:stretch>
            <a:fillRect/>
          </a:stretch>
        </p:blipFill>
        <p:spPr>
          <a:xfrm>
            <a:off x="1885087" y="6012607"/>
            <a:ext cx="8824654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Circle"/>
          <p:cNvSpPr/>
          <p:nvPr/>
        </p:nvSpPr>
        <p:spPr>
          <a:xfrm>
            <a:off x="2015066" y="5973564"/>
            <a:ext cx="1028371" cy="102837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8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おぼえてる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おぼえてるよ</a:t>
            </a:r>
          </a:p>
        </p:txBody>
      </p:sp>
      <p:sp>
        <p:nvSpPr>
          <p:cNvPr id="828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82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830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31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1 LED1:WAIT10…"/>
          <p:cNvSpPr txBox="1"/>
          <p:nvPr/>
        </p:nvSpPr>
        <p:spPr>
          <a:xfrm>
            <a:off x="1762125" y="3036225"/>
            <a:ext cx="12731750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 LED1:WAIT10</a:t>
            </a:r>
          </a:p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 LED0:WAIT</a:t>
            </a:r>
            <a:r>
              <a:rPr>
                <a:solidFill>
                  <a:schemeClr val="accent5"/>
                </a:solidFill>
              </a:rPr>
              <a:t>30</a:t>
            </a:r>
          </a:p>
          <a:p>
            <a:pPr algn="l">
              <a:lnSpc>
                <a:spcPct val="130000"/>
              </a:lnSpc>
              <a:defRPr sz="5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3 GOTO1</a:t>
            </a:r>
          </a:p>
        </p:txBody>
      </p:sp>
      <p:sp>
        <p:nvSpPr>
          <p:cNvPr id="834" name="じゆうじざい？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じゆうじざい？</a:t>
            </a:r>
          </a:p>
        </p:txBody>
      </p:sp>
      <p:sp>
        <p:nvSpPr>
          <p:cNvPr id="835" name="カーソルキーとバックスペースでかいぞう…"/>
          <p:cNvSpPr txBox="1"/>
          <p:nvPr>
            <p:ph type="title"/>
          </p:nvPr>
        </p:nvSpPr>
        <p:spPr>
          <a:xfrm>
            <a:off x="565943" y="369891"/>
            <a:ext cx="11847514" cy="172984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327152">
              <a:defRPr sz="44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カーソルキーとバックスペースでかいぞう</a:t>
            </a:r>
          </a:p>
          <a:p>
            <a:pPr defTabSz="327152">
              <a:defRPr sz="44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かえたぎょうで「</a:t>
            </a:r>
            <a:r>
              <a:rPr>
                <a:solidFill>
                  <a:schemeClr val="accent5"/>
                </a:solidFill>
              </a:rPr>
              <a:t>エンター</a:t>
            </a:r>
            <a:r>
              <a:t>」をおして「</a:t>
            </a:r>
            <a:r>
              <a:rPr>
                <a:solidFill>
                  <a:schemeClr val="accent5"/>
                </a:solidFill>
              </a:rPr>
              <a:t>F5</a:t>
            </a:r>
            <a:r>
              <a:t>」</a:t>
            </a:r>
          </a:p>
        </p:txBody>
      </p:sp>
      <p:pic>
        <p:nvPicPr>
          <p:cNvPr id="83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837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38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  <p:sp>
        <p:nvSpPr>
          <p:cNvPr id="839" name="カーソルキー"/>
          <p:cNvSpPr txBox="1"/>
          <p:nvPr/>
        </p:nvSpPr>
        <p:spPr>
          <a:xfrm>
            <a:off x="4451085" y="6360315"/>
            <a:ext cx="2564937" cy="659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467359">
              <a:defRPr sz="3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カーソルキー</a:t>
            </a:r>
          </a:p>
        </p:txBody>
      </p:sp>
      <p:sp>
        <p:nvSpPr>
          <p:cNvPr id="840" name="Circle"/>
          <p:cNvSpPr/>
          <p:nvPr/>
        </p:nvSpPr>
        <p:spPr>
          <a:xfrm>
            <a:off x="4755353" y="8573426"/>
            <a:ext cx="1244866" cy="1244866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844" name="Group"/>
          <p:cNvGrpSpPr/>
          <p:nvPr/>
        </p:nvGrpSpPr>
        <p:grpSpPr>
          <a:xfrm>
            <a:off x="10228400" y="3887754"/>
            <a:ext cx="634241" cy="659144"/>
            <a:chOff x="0" y="0"/>
            <a:chExt cx="634240" cy="659143"/>
          </a:xfrm>
        </p:grpSpPr>
        <p:sp>
          <p:nvSpPr>
            <p:cNvPr id="841" name="Rectangle"/>
            <p:cNvSpPr/>
            <p:nvPr/>
          </p:nvSpPr>
          <p:spPr>
            <a:xfrm>
              <a:off x="0" y="0"/>
              <a:ext cx="634241" cy="65914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842" name="Line"/>
            <p:cNvSpPr/>
            <p:nvPr/>
          </p:nvSpPr>
          <p:spPr>
            <a:xfrm flipH="1" flipV="1">
              <a:off x="90189" y="445120"/>
              <a:ext cx="39250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843" name="Line"/>
            <p:cNvSpPr/>
            <p:nvPr/>
          </p:nvSpPr>
          <p:spPr>
            <a:xfrm flipH="1">
              <a:off x="463810" y="178902"/>
              <a:ext cx="2074" cy="29132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8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かわった！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かわった！</a:t>
            </a:r>
          </a:p>
        </p:txBody>
      </p:sp>
      <p:sp>
        <p:nvSpPr>
          <p:cNvPr id="849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85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851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52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RUN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RUN</a:t>
            </a:r>
          </a:p>
        </p:txBody>
      </p:sp>
      <p:pic>
        <p:nvPicPr>
          <p:cNvPr id="8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856" name="かわった！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かわった！</a:t>
            </a:r>
          </a:p>
        </p:txBody>
      </p:sp>
      <p:sp>
        <p:nvSpPr>
          <p:cNvPr id="857" name="ラン（はしれ！／うごかす）"/>
          <p:cNvSpPr txBox="1"/>
          <p:nvPr>
            <p:ph type="title"/>
          </p:nvPr>
        </p:nvSpPr>
        <p:spPr>
          <a:xfrm>
            <a:off x="293951" y="2611966"/>
            <a:ext cx="6927189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79044">
              <a:defRPr sz="41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ラン（はしれ！／うごかす）</a:t>
            </a:r>
          </a:p>
        </p:txBody>
      </p:sp>
      <p:pic>
        <p:nvPicPr>
          <p:cNvPr id="85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859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60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AVE0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SAVE0</a:t>
            </a:r>
          </a:p>
        </p:txBody>
      </p:sp>
      <p:pic>
        <p:nvPicPr>
          <p:cNvPr id="8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F3、0、エンター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F3、0、エンター</a:t>
            </a:r>
          </a:p>
        </p:txBody>
      </p:sp>
      <p:sp>
        <p:nvSpPr>
          <p:cNvPr id="865" name="ほぞん（プログラムかきこみ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84886">
              <a:defRPr sz="41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ほぞん（プログラムかきこみ）</a:t>
            </a:r>
          </a:p>
        </p:txBody>
      </p:sp>
      <p:pic>
        <p:nvPicPr>
          <p:cNvPr id="86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867" name="Circle"/>
          <p:cNvSpPr/>
          <p:nvPr/>
        </p:nvSpPr>
        <p:spPr>
          <a:xfrm>
            <a:off x="9792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68" name="F3"/>
          <p:cNvSpPr txBox="1"/>
          <p:nvPr/>
        </p:nvSpPr>
        <p:spPr>
          <a:xfrm>
            <a:off x="11109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F3</a:t>
            </a:r>
          </a:p>
        </p:txBody>
      </p:sp>
      <p:grpSp>
        <p:nvGrpSpPr>
          <p:cNvPr id="872" name="Group"/>
          <p:cNvGrpSpPr/>
          <p:nvPr/>
        </p:nvGrpSpPr>
        <p:grpSpPr>
          <a:xfrm>
            <a:off x="4352246" y="4496428"/>
            <a:ext cx="634241" cy="659144"/>
            <a:chOff x="0" y="0"/>
            <a:chExt cx="634240" cy="659143"/>
          </a:xfrm>
        </p:grpSpPr>
        <p:sp>
          <p:nvSpPr>
            <p:cNvPr id="869" name="Rectangle"/>
            <p:cNvSpPr/>
            <p:nvPr/>
          </p:nvSpPr>
          <p:spPr>
            <a:xfrm>
              <a:off x="0" y="0"/>
              <a:ext cx="634241" cy="65914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870" name="Line"/>
            <p:cNvSpPr/>
            <p:nvPr/>
          </p:nvSpPr>
          <p:spPr>
            <a:xfrm flipH="1" flipV="1">
              <a:off x="90189" y="445120"/>
              <a:ext cx="39250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871" name="Line"/>
            <p:cNvSpPr/>
            <p:nvPr/>
          </p:nvSpPr>
          <p:spPr>
            <a:xfrm flipH="1">
              <a:off x="463810" y="178902"/>
              <a:ext cx="2074" cy="29132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4571" y="4986487"/>
            <a:ext cx="4194675" cy="2547154"/>
          </a:xfrm>
          <a:prstGeom prst="rect">
            <a:avLst/>
          </a:prstGeom>
          <a:ln w="12700">
            <a:miter lim="400000"/>
          </a:ln>
        </p:spPr>
      </p:pic>
      <p:sp>
        <p:nvSpPr>
          <p:cNvPr id="908" name="Connection Line"/>
          <p:cNvSpPr/>
          <p:nvPr/>
        </p:nvSpPr>
        <p:spPr>
          <a:xfrm>
            <a:off x="7757142" y="4062722"/>
            <a:ext cx="3095461" cy="2615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0" h="20039" fill="norm" stroke="1" extrusionOk="0">
                <a:moveTo>
                  <a:pt x="0" y="19727"/>
                </a:moveTo>
                <a:cubicBezTo>
                  <a:pt x="14885" y="21600"/>
                  <a:pt x="21600" y="15024"/>
                  <a:pt x="20146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876" name="Rounded Rectangle"/>
          <p:cNvSpPr/>
          <p:nvPr/>
        </p:nvSpPr>
        <p:spPr>
          <a:xfrm>
            <a:off x="9790230" y="2214200"/>
            <a:ext cx="2536584" cy="1893246"/>
          </a:xfrm>
          <a:prstGeom prst="roundRect">
            <a:avLst>
              <a:gd name="adj" fmla="val 15000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77" name="Rounded Rectangle"/>
          <p:cNvSpPr/>
          <p:nvPr/>
        </p:nvSpPr>
        <p:spPr>
          <a:xfrm>
            <a:off x="11422137" y="3691057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78" name="Rectangle"/>
          <p:cNvSpPr/>
          <p:nvPr/>
        </p:nvSpPr>
        <p:spPr>
          <a:xfrm rot="16200000">
            <a:off x="7561645" y="6530570"/>
            <a:ext cx="267097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79" name="Rounded Rectangle"/>
          <p:cNvSpPr/>
          <p:nvPr/>
        </p:nvSpPr>
        <p:spPr>
          <a:xfrm rot="16200000">
            <a:off x="7813203" y="6364910"/>
            <a:ext cx="405574" cy="544738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80" name="Rectangle"/>
          <p:cNvSpPr/>
          <p:nvPr/>
        </p:nvSpPr>
        <p:spPr>
          <a:xfrm rot="16200000">
            <a:off x="7406706" y="5820792"/>
            <a:ext cx="515681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81" name="Rounded Rectangle"/>
          <p:cNvSpPr/>
          <p:nvPr/>
        </p:nvSpPr>
        <p:spPr>
          <a:xfrm rot="16200000">
            <a:off x="7832935" y="5401641"/>
            <a:ext cx="783035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09" name="Connection Line"/>
          <p:cNvSpPr/>
          <p:nvPr/>
        </p:nvSpPr>
        <p:spPr>
          <a:xfrm>
            <a:off x="7829313" y="4587958"/>
            <a:ext cx="1889831" cy="1339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41" h="21600" fill="norm" stroke="1" extrusionOk="0">
                <a:moveTo>
                  <a:pt x="0" y="21600"/>
                </a:moveTo>
                <a:cubicBezTo>
                  <a:pt x="17674" y="18978"/>
                  <a:pt x="21600" y="11778"/>
                  <a:pt x="11777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88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49"/>
          <a:stretch>
            <a:fillRect/>
          </a:stretch>
        </p:blipFill>
        <p:spPr>
          <a:xfrm>
            <a:off x="4474469" y="205518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IchigoJamのスイッチ、オフ"/>
          <p:cNvSpPr txBox="1"/>
          <p:nvPr/>
        </p:nvSpPr>
        <p:spPr>
          <a:xfrm>
            <a:off x="864857" y="292503"/>
            <a:ext cx="11275086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IchigoJamのスイッチ、オフ</a:t>
            </a:r>
          </a:p>
        </p:txBody>
      </p:sp>
      <p:sp>
        <p:nvSpPr>
          <p:cNvPr id="885" name="Line"/>
          <p:cNvSpPr/>
          <p:nvPr/>
        </p:nvSpPr>
        <p:spPr>
          <a:xfrm>
            <a:off x="6145147" y="7814733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86" name="OFF"/>
          <p:cNvSpPr txBox="1"/>
          <p:nvPr/>
        </p:nvSpPr>
        <p:spPr>
          <a:xfrm>
            <a:off x="6719213" y="7469619"/>
            <a:ext cx="935979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78358">
              <a:defRPr sz="297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OFF</a:t>
            </a:r>
          </a:p>
        </p:txBody>
      </p:sp>
      <p:sp>
        <p:nvSpPr>
          <p:cNvPr id="910" name="Connection Line"/>
          <p:cNvSpPr/>
          <p:nvPr/>
        </p:nvSpPr>
        <p:spPr>
          <a:xfrm>
            <a:off x="926340" y="2903471"/>
            <a:ext cx="2747927" cy="3099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3" h="20198" fill="norm" stroke="1" extrusionOk="0">
                <a:moveTo>
                  <a:pt x="19273" y="19952"/>
                </a:moveTo>
                <a:cubicBezTo>
                  <a:pt x="3837" y="21600"/>
                  <a:pt x="-2327" y="14949"/>
                  <a:pt x="781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888" name="Rectangle"/>
          <p:cNvSpPr/>
          <p:nvPr/>
        </p:nvSpPr>
        <p:spPr>
          <a:xfrm rot="5400000">
            <a:off x="3695711" y="5754994"/>
            <a:ext cx="454772" cy="54821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89" name="Rounded Rectangle"/>
          <p:cNvSpPr/>
          <p:nvPr/>
        </p:nvSpPr>
        <p:spPr>
          <a:xfrm rot="5400000">
            <a:off x="2982446" y="5565352"/>
            <a:ext cx="690549" cy="927498"/>
          </a:xfrm>
          <a:prstGeom prst="roundRect">
            <a:avLst>
              <a:gd name="adj" fmla="val 20147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894" name="Group"/>
          <p:cNvGrpSpPr/>
          <p:nvPr/>
        </p:nvGrpSpPr>
        <p:grpSpPr>
          <a:xfrm>
            <a:off x="494052" y="2226609"/>
            <a:ext cx="3225659" cy="2589130"/>
            <a:chOff x="0" y="0"/>
            <a:chExt cx="3225658" cy="2589128"/>
          </a:xfrm>
        </p:grpSpPr>
        <p:sp>
          <p:nvSpPr>
            <p:cNvPr id="890" name="Rectangle"/>
            <p:cNvSpPr/>
            <p:nvPr/>
          </p:nvSpPr>
          <p:spPr>
            <a:xfrm>
              <a:off x="1340460" y="2029266"/>
              <a:ext cx="544739" cy="405573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1" name="Rectangle"/>
            <p:cNvSpPr/>
            <p:nvPr/>
          </p:nvSpPr>
          <p:spPr>
            <a:xfrm>
              <a:off x="0" y="0"/>
              <a:ext cx="3225659" cy="216233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2" name="Rectangle"/>
            <p:cNvSpPr/>
            <p:nvPr/>
          </p:nvSpPr>
          <p:spPr>
            <a:xfrm>
              <a:off x="207697" y="212162"/>
              <a:ext cx="2810264" cy="17380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3" name="Rectangle"/>
            <p:cNvSpPr/>
            <p:nvPr/>
          </p:nvSpPr>
          <p:spPr>
            <a:xfrm>
              <a:off x="804333" y="2284328"/>
              <a:ext cx="1616993" cy="30480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11" name="Connection Line"/>
          <p:cNvSpPr/>
          <p:nvPr/>
        </p:nvSpPr>
        <p:spPr>
          <a:xfrm>
            <a:off x="7519681" y="4079655"/>
            <a:ext cx="4331107" cy="4547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9" h="21600" fill="norm" stroke="1" extrusionOk="0">
                <a:moveTo>
                  <a:pt x="20224" y="0"/>
                </a:moveTo>
                <a:cubicBezTo>
                  <a:pt x="21600" y="12432"/>
                  <a:pt x="14859" y="19632"/>
                  <a:pt x="0" y="2160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896" name="Rounded Rectangle"/>
          <p:cNvSpPr/>
          <p:nvPr/>
        </p:nvSpPr>
        <p:spPr>
          <a:xfrm>
            <a:off x="10431537" y="3691057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97" name="Rounded Rectangle"/>
          <p:cNvSpPr/>
          <p:nvPr/>
        </p:nvSpPr>
        <p:spPr>
          <a:xfrm>
            <a:off x="11422137" y="3783834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12" name="Connection Line"/>
          <p:cNvSpPr/>
          <p:nvPr/>
        </p:nvSpPr>
        <p:spPr>
          <a:xfrm>
            <a:off x="1035248" y="4920850"/>
            <a:ext cx="4345452" cy="382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21600" y="21511"/>
                </a:moveTo>
                <a:cubicBezTo>
                  <a:pt x="10174" y="21600"/>
                  <a:pt x="2974" y="14430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899" name="Rounded Rectangle"/>
          <p:cNvSpPr/>
          <p:nvPr/>
        </p:nvSpPr>
        <p:spPr>
          <a:xfrm rot="5400000">
            <a:off x="6588556" y="8033815"/>
            <a:ext cx="536892" cy="1324571"/>
          </a:xfrm>
          <a:prstGeom prst="roundRect">
            <a:avLst>
              <a:gd name="adj" fmla="val 2591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13" name="Connection Line"/>
          <p:cNvSpPr/>
          <p:nvPr/>
        </p:nvSpPr>
        <p:spPr>
          <a:xfrm>
            <a:off x="984448" y="4573614"/>
            <a:ext cx="1394419" cy="412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511" y="18753"/>
                  <a:pt x="4311" y="11553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01" name="Rectangle"/>
          <p:cNvSpPr/>
          <p:nvPr/>
        </p:nvSpPr>
        <p:spPr>
          <a:xfrm rot="8326879">
            <a:off x="2656605" y="8823959"/>
            <a:ext cx="161548" cy="548216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02" name="Rectangle"/>
          <p:cNvSpPr/>
          <p:nvPr/>
        </p:nvSpPr>
        <p:spPr>
          <a:xfrm rot="8326879">
            <a:off x="2315443" y="8612364"/>
            <a:ext cx="454773" cy="54821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03" name="Rounded Rectangle"/>
          <p:cNvSpPr/>
          <p:nvPr/>
        </p:nvSpPr>
        <p:spPr>
          <a:xfrm rot="8326879">
            <a:off x="1805241" y="7974880"/>
            <a:ext cx="690549" cy="927498"/>
          </a:xfrm>
          <a:prstGeom prst="roundRect">
            <a:avLst>
              <a:gd name="adj" fmla="val 2014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04" name="Rounded Rectangle"/>
          <p:cNvSpPr/>
          <p:nvPr/>
        </p:nvSpPr>
        <p:spPr>
          <a:xfrm rot="5400000">
            <a:off x="5209609" y="8033815"/>
            <a:ext cx="690549" cy="1324571"/>
          </a:xfrm>
          <a:prstGeom prst="roundRect">
            <a:avLst>
              <a:gd name="adj" fmla="val 2014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05" name="Rounded Rectangle"/>
          <p:cNvSpPr/>
          <p:nvPr/>
        </p:nvSpPr>
        <p:spPr>
          <a:xfrm>
            <a:off x="10431537" y="3766901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06" name="Circle"/>
          <p:cNvSpPr/>
          <p:nvPr/>
        </p:nvSpPr>
        <p:spPr>
          <a:xfrm>
            <a:off x="9895728" y="3572933"/>
            <a:ext cx="454772" cy="454772"/>
          </a:xfrm>
          <a:prstGeom prst="ellipse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907" name="Rounded Rectangle"/>
          <p:cNvSpPr/>
          <p:nvPr/>
        </p:nvSpPr>
        <p:spPr>
          <a:xfrm>
            <a:off x="10067928" y="3630617"/>
            <a:ext cx="110373" cy="3394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4571" y="4986487"/>
            <a:ext cx="4194675" cy="2547154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Connection Line"/>
          <p:cNvSpPr/>
          <p:nvPr/>
        </p:nvSpPr>
        <p:spPr>
          <a:xfrm>
            <a:off x="7757142" y="4062722"/>
            <a:ext cx="3095461" cy="2615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0" h="20039" fill="norm" stroke="1" extrusionOk="0">
                <a:moveTo>
                  <a:pt x="0" y="19727"/>
                </a:moveTo>
                <a:cubicBezTo>
                  <a:pt x="14885" y="21600"/>
                  <a:pt x="21600" y="15024"/>
                  <a:pt x="20146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17" name="Rounded Rectangle"/>
          <p:cNvSpPr/>
          <p:nvPr/>
        </p:nvSpPr>
        <p:spPr>
          <a:xfrm>
            <a:off x="9790230" y="2214200"/>
            <a:ext cx="2536584" cy="1893246"/>
          </a:xfrm>
          <a:prstGeom prst="roundRect">
            <a:avLst>
              <a:gd name="adj" fmla="val 15000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18" name="Rounded Rectangle"/>
          <p:cNvSpPr/>
          <p:nvPr/>
        </p:nvSpPr>
        <p:spPr>
          <a:xfrm>
            <a:off x="11422137" y="3691057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19" name="Rectangle"/>
          <p:cNvSpPr/>
          <p:nvPr/>
        </p:nvSpPr>
        <p:spPr>
          <a:xfrm rot="16200000">
            <a:off x="7561645" y="6530570"/>
            <a:ext cx="267097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20" name="Rounded Rectangle"/>
          <p:cNvSpPr/>
          <p:nvPr/>
        </p:nvSpPr>
        <p:spPr>
          <a:xfrm rot="16200000">
            <a:off x="7813203" y="6364910"/>
            <a:ext cx="405574" cy="544738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55" name="Connection Line"/>
          <p:cNvSpPr/>
          <p:nvPr/>
        </p:nvSpPr>
        <p:spPr>
          <a:xfrm>
            <a:off x="9099536" y="4665141"/>
            <a:ext cx="857404" cy="1202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98" h="21600" fill="norm" stroke="1" extrusionOk="0">
                <a:moveTo>
                  <a:pt x="7675" y="21600"/>
                </a:moveTo>
                <a:cubicBezTo>
                  <a:pt x="21600" y="18650"/>
                  <a:pt x="19042" y="11450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92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49"/>
          <a:stretch>
            <a:fillRect/>
          </a:stretch>
        </p:blipFill>
        <p:spPr>
          <a:xfrm>
            <a:off x="4474469" y="205518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テレビとキーボードをぬこう"/>
          <p:cNvSpPr txBox="1"/>
          <p:nvPr/>
        </p:nvSpPr>
        <p:spPr>
          <a:xfrm>
            <a:off x="864857" y="292503"/>
            <a:ext cx="11275086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テレビとキーボードをぬこう</a:t>
            </a:r>
          </a:p>
        </p:txBody>
      </p:sp>
      <p:sp>
        <p:nvSpPr>
          <p:cNvPr id="956" name="Connection Line"/>
          <p:cNvSpPr/>
          <p:nvPr/>
        </p:nvSpPr>
        <p:spPr>
          <a:xfrm>
            <a:off x="963765" y="2903471"/>
            <a:ext cx="1265946" cy="3125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0" h="20295" fill="norm" stroke="1" extrusionOk="0">
                <a:moveTo>
                  <a:pt x="18920" y="20086"/>
                </a:moveTo>
                <a:cubicBezTo>
                  <a:pt x="3258" y="21600"/>
                  <a:pt x="-2680" y="14905"/>
                  <a:pt x="1106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929" name="Group"/>
          <p:cNvGrpSpPr/>
          <p:nvPr/>
        </p:nvGrpSpPr>
        <p:grpSpPr>
          <a:xfrm>
            <a:off x="494052" y="2226609"/>
            <a:ext cx="3225659" cy="2589130"/>
            <a:chOff x="0" y="0"/>
            <a:chExt cx="3225658" cy="2589128"/>
          </a:xfrm>
        </p:grpSpPr>
        <p:sp>
          <p:nvSpPr>
            <p:cNvPr id="925" name="Rectangle"/>
            <p:cNvSpPr/>
            <p:nvPr/>
          </p:nvSpPr>
          <p:spPr>
            <a:xfrm>
              <a:off x="1340460" y="2029266"/>
              <a:ext cx="544739" cy="405573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26" name="Rectangle"/>
            <p:cNvSpPr/>
            <p:nvPr/>
          </p:nvSpPr>
          <p:spPr>
            <a:xfrm>
              <a:off x="0" y="0"/>
              <a:ext cx="3225659" cy="216233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27" name="Rectangle"/>
            <p:cNvSpPr/>
            <p:nvPr/>
          </p:nvSpPr>
          <p:spPr>
            <a:xfrm>
              <a:off x="207697" y="212162"/>
              <a:ext cx="2810264" cy="17380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28" name="Rectangle"/>
            <p:cNvSpPr/>
            <p:nvPr/>
          </p:nvSpPr>
          <p:spPr>
            <a:xfrm>
              <a:off x="804333" y="2284328"/>
              <a:ext cx="1616993" cy="30480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57" name="Connection Line"/>
          <p:cNvSpPr/>
          <p:nvPr/>
        </p:nvSpPr>
        <p:spPr>
          <a:xfrm>
            <a:off x="7519681" y="4079655"/>
            <a:ext cx="4331107" cy="4547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9" h="21600" fill="norm" stroke="1" extrusionOk="0">
                <a:moveTo>
                  <a:pt x="20224" y="0"/>
                </a:moveTo>
                <a:cubicBezTo>
                  <a:pt x="21600" y="12432"/>
                  <a:pt x="14859" y="19632"/>
                  <a:pt x="0" y="2160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31" name="Rounded Rectangle"/>
          <p:cNvSpPr/>
          <p:nvPr/>
        </p:nvSpPr>
        <p:spPr>
          <a:xfrm>
            <a:off x="10431537" y="3691057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32" name="Rounded Rectangle"/>
          <p:cNvSpPr/>
          <p:nvPr/>
        </p:nvSpPr>
        <p:spPr>
          <a:xfrm>
            <a:off x="11422137" y="3783834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58" name="Connection Line"/>
          <p:cNvSpPr/>
          <p:nvPr/>
        </p:nvSpPr>
        <p:spPr>
          <a:xfrm>
            <a:off x="1035248" y="4920850"/>
            <a:ext cx="4345452" cy="382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21600" y="21511"/>
                </a:moveTo>
                <a:cubicBezTo>
                  <a:pt x="10174" y="21600"/>
                  <a:pt x="2974" y="14430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34" name="Rounded Rectangle"/>
          <p:cNvSpPr/>
          <p:nvPr/>
        </p:nvSpPr>
        <p:spPr>
          <a:xfrm rot="5400000">
            <a:off x="6588556" y="8033815"/>
            <a:ext cx="536892" cy="1324571"/>
          </a:xfrm>
          <a:prstGeom prst="roundRect">
            <a:avLst>
              <a:gd name="adj" fmla="val 2591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59" name="Connection Line"/>
          <p:cNvSpPr/>
          <p:nvPr/>
        </p:nvSpPr>
        <p:spPr>
          <a:xfrm>
            <a:off x="984448" y="4573614"/>
            <a:ext cx="1394419" cy="412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511" y="18753"/>
                  <a:pt x="4311" y="11553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36" name="Rectangle"/>
          <p:cNvSpPr/>
          <p:nvPr/>
        </p:nvSpPr>
        <p:spPr>
          <a:xfrm rot="8326879">
            <a:off x="2656605" y="8823959"/>
            <a:ext cx="161548" cy="548216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37" name="Rectangle"/>
          <p:cNvSpPr/>
          <p:nvPr/>
        </p:nvSpPr>
        <p:spPr>
          <a:xfrm rot="8326879">
            <a:off x="2315443" y="8612364"/>
            <a:ext cx="454773" cy="54821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38" name="Rounded Rectangle"/>
          <p:cNvSpPr/>
          <p:nvPr/>
        </p:nvSpPr>
        <p:spPr>
          <a:xfrm rot="8326879">
            <a:off x="1805241" y="7974880"/>
            <a:ext cx="690549" cy="927498"/>
          </a:xfrm>
          <a:prstGeom prst="roundRect">
            <a:avLst>
              <a:gd name="adj" fmla="val 2014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39" name="Rounded Rectangle"/>
          <p:cNvSpPr/>
          <p:nvPr/>
        </p:nvSpPr>
        <p:spPr>
          <a:xfrm rot="5400000">
            <a:off x="5209609" y="8033815"/>
            <a:ext cx="690549" cy="1324571"/>
          </a:xfrm>
          <a:prstGeom prst="roundRect">
            <a:avLst>
              <a:gd name="adj" fmla="val 2014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40" name="Rounded Rectangle"/>
          <p:cNvSpPr/>
          <p:nvPr/>
        </p:nvSpPr>
        <p:spPr>
          <a:xfrm>
            <a:off x="10431537" y="3766901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41" name="Circle"/>
          <p:cNvSpPr/>
          <p:nvPr/>
        </p:nvSpPr>
        <p:spPr>
          <a:xfrm>
            <a:off x="9895728" y="3572933"/>
            <a:ext cx="454772" cy="454772"/>
          </a:xfrm>
          <a:prstGeom prst="ellipse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942" name="Rounded Rectangle"/>
          <p:cNvSpPr/>
          <p:nvPr/>
        </p:nvSpPr>
        <p:spPr>
          <a:xfrm>
            <a:off x="10067928" y="3630617"/>
            <a:ext cx="110373" cy="3394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946" name="Group"/>
          <p:cNvGrpSpPr/>
          <p:nvPr/>
        </p:nvGrpSpPr>
        <p:grpSpPr>
          <a:xfrm>
            <a:off x="1812783" y="5686190"/>
            <a:ext cx="1620591" cy="690548"/>
            <a:chOff x="0" y="0"/>
            <a:chExt cx="1620589" cy="690547"/>
          </a:xfrm>
        </p:grpSpPr>
        <p:sp>
          <p:nvSpPr>
            <p:cNvPr id="943" name="Rectangle"/>
            <p:cNvSpPr/>
            <p:nvPr/>
          </p:nvSpPr>
          <p:spPr>
            <a:xfrm rot="5400000">
              <a:off x="1265708" y="64254"/>
              <a:ext cx="161548" cy="548216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944" name="Rectangle"/>
            <p:cNvSpPr/>
            <p:nvPr/>
          </p:nvSpPr>
          <p:spPr>
            <a:xfrm rot="5400000">
              <a:off x="831739" y="71166"/>
              <a:ext cx="454772" cy="548216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945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949" name="Group"/>
          <p:cNvGrpSpPr/>
          <p:nvPr/>
        </p:nvGrpSpPr>
        <p:grpSpPr>
          <a:xfrm>
            <a:off x="7986697" y="5557150"/>
            <a:ext cx="1511796" cy="783036"/>
            <a:chOff x="0" y="0"/>
            <a:chExt cx="1511795" cy="783034"/>
          </a:xfrm>
        </p:grpSpPr>
        <p:sp>
          <p:nvSpPr>
            <p:cNvPr id="947" name="Rectangle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948" name="Rounded Rectangle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950" name="①"/>
          <p:cNvSpPr txBox="1"/>
          <p:nvPr/>
        </p:nvSpPr>
        <p:spPr>
          <a:xfrm>
            <a:off x="2880783" y="6385618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①</a:t>
            </a:r>
          </a:p>
        </p:txBody>
      </p:sp>
      <p:sp>
        <p:nvSpPr>
          <p:cNvPr id="951" name="②"/>
          <p:cNvSpPr txBox="1"/>
          <p:nvPr/>
        </p:nvSpPr>
        <p:spPr>
          <a:xfrm>
            <a:off x="7730239" y="4868208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②</a:t>
            </a:r>
          </a:p>
        </p:txBody>
      </p:sp>
      <p:sp>
        <p:nvSpPr>
          <p:cNvPr id="952" name="Line"/>
          <p:cNvSpPr/>
          <p:nvPr/>
        </p:nvSpPr>
        <p:spPr>
          <a:xfrm>
            <a:off x="8316847" y="5147607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53" name="Line"/>
          <p:cNvSpPr/>
          <p:nvPr/>
        </p:nvSpPr>
        <p:spPr>
          <a:xfrm flipH="1">
            <a:off x="3429132" y="6665017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4571" y="3874692"/>
            <a:ext cx="4194675" cy="2547155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Connection Line"/>
          <p:cNvSpPr/>
          <p:nvPr/>
        </p:nvSpPr>
        <p:spPr>
          <a:xfrm>
            <a:off x="7757142" y="2950927"/>
            <a:ext cx="3095461" cy="2615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0" h="20039" fill="norm" stroke="1" extrusionOk="0">
                <a:moveTo>
                  <a:pt x="0" y="19727"/>
                </a:moveTo>
                <a:cubicBezTo>
                  <a:pt x="14885" y="21600"/>
                  <a:pt x="21600" y="15024"/>
                  <a:pt x="20146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63" name="Rounded Rectangle"/>
          <p:cNvSpPr/>
          <p:nvPr/>
        </p:nvSpPr>
        <p:spPr>
          <a:xfrm>
            <a:off x="9790230" y="2214200"/>
            <a:ext cx="2536584" cy="1893246"/>
          </a:xfrm>
          <a:prstGeom prst="roundRect">
            <a:avLst>
              <a:gd name="adj" fmla="val 15000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64" name="Rounded Rectangle"/>
          <p:cNvSpPr/>
          <p:nvPr/>
        </p:nvSpPr>
        <p:spPr>
          <a:xfrm>
            <a:off x="11422137" y="3691057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65" name="Rectangle"/>
          <p:cNvSpPr/>
          <p:nvPr/>
        </p:nvSpPr>
        <p:spPr>
          <a:xfrm rot="16200000">
            <a:off x="7561645" y="5418775"/>
            <a:ext cx="267097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66" name="Rounded Rectangle"/>
          <p:cNvSpPr/>
          <p:nvPr/>
        </p:nvSpPr>
        <p:spPr>
          <a:xfrm rot="16200000">
            <a:off x="7813203" y="5253115"/>
            <a:ext cx="405574" cy="544739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67" name="ボタンをおしながらスイッチオン！"/>
          <p:cNvSpPr txBox="1"/>
          <p:nvPr/>
        </p:nvSpPr>
        <p:spPr>
          <a:xfrm>
            <a:off x="864857" y="292503"/>
            <a:ext cx="11275086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ボタンをおしながらスイッチオン！</a:t>
            </a:r>
          </a:p>
        </p:txBody>
      </p:sp>
      <p:sp>
        <p:nvSpPr>
          <p:cNvPr id="983" name="Connection Line"/>
          <p:cNvSpPr/>
          <p:nvPr/>
        </p:nvSpPr>
        <p:spPr>
          <a:xfrm>
            <a:off x="6977784" y="4079655"/>
            <a:ext cx="4867460" cy="6309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1" h="21600" fill="norm" stroke="1" extrusionOk="0">
                <a:moveTo>
                  <a:pt x="20408" y="0"/>
                </a:moveTo>
                <a:cubicBezTo>
                  <a:pt x="21600" y="10346"/>
                  <a:pt x="14797" y="17546"/>
                  <a:pt x="0" y="2160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69" name="Rounded Rectangle"/>
          <p:cNvSpPr/>
          <p:nvPr/>
        </p:nvSpPr>
        <p:spPr>
          <a:xfrm>
            <a:off x="10431537" y="3691057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70" name="Rounded Rectangle"/>
          <p:cNvSpPr/>
          <p:nvPr/>
        </p:nvSpPr>
        <p:spPr>
          <a:xfrm>
            <a:off x="11422137" y="3783834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71" name="Rounded Rectangle"/>
          <p:cNvSpPr/>
          <p:nvPr/>
        </p:nvSpPr>
        <p:spPr>
          <a:xfrm>
            <a:off x="10431537" y="3766901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72" name="Circle"/>
          <p:cNvSpPr/>
          <p:nvPr/>
        </p:nvSpPr>
        <p:spPr>
          <a:xfrm>
            <a:off x="9895728" y="3572933"/>
            <a:ext cx="454772" cy="454772"/>
          </a:xfrm>
          <a:prstGeom prst="ellipse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973" name="Rounded Rectangle"/>
          <p:cNvSpPr/>
          <p:nvPr/>
        </p:nvSpPr>
        <p:spPr>
          <a:xfrm>
            <a:off x="10067928" y="3630617"/>
            <a:ext cx="110373" cy="3394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974" name="Line"/>
          <p:cNvSpPr/>
          <p:nvPr/>
        </p:nvSpPr>
        <p:spPr>
          <a:xfrm flipH="1">
            <a:off x="6570047" y="6757971"/>
            <a:ext cx="783035" cy="1"/>
          </a:xfrm>
          <a:prstGeom prst="line">
            <a:avLst/>
          </a:prstGeom>
          <a:ln w="1270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75" name="スイッチON"/>
          <p:cNvSpPr txBox="1"/>
          <p:nvPr/>
        </p:nvSpPr>
        <p:spPr>
          <a:xfrm>
            <a:off x="5718942" y="6878525"/>
            <a:ext cx="2962860" cy="105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78358">
              <a:defRPr sz="3959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スイッチON</a:t>
            </a:r>
          </a:p>
        </p:txBody>
      </p:sp>
      <p:sp>
        <p:nvSpPr>
          <p:cNvPr id="976" name="Line"/>
          <p:cNvSpPr/>
          <p:nvPr/>
        </p:nvSpPr>
        <p:spPr>
          <a:xfrm>
            <a:off x="3240881" y="5415418"/>
            <a:ext cx="1051720" cy="1"/>
          </a:xfrm>
          <a:prstGeom prst="line">
            <a:avLst/>
          </a:prstGeom>
          <a:ln w="1270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77" name="ボタンを…"/>
          <p:cNvSpPr txBox="1"/>
          <p:nvPr/>
        </p:nvSpPr>
        <p:spPr>
          <a:xfrm>
            <a:off x="428420" y="4530421"/>
            <a:ext cx="2826824" cy="189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ボタンを</a:t>
            </a:r>
          </a:p>
          <a:p>
            <a: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おしながら</a:t>
            </a:r>
          </a:p>
        </p:txBody>
      </p:sp>
      <p:sp>
        <p:nvSpPr>
          <p:cNvPr id="978" name="①"/>
          <p:cNvSpPr txBox="1"/>
          <p:nvPr/>
        </p:nvSpPr>
        <p:spPr>
          <a:xfrm>
            <a:off x="231677" y="4818069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①</a:t>
            </a:r>
          </a:p>
        </p:txBody>
      </p:sp>
      <p:sp>
        <p:nvSpPr>
          <p:cNvPr id="979" name="②"/>
          <p:cNvSpPr txBox="1"/>
          <p:nvPr/>
        </p:nvSpPr>
        <p:spPr>
          <a:xfrm>
            <a:off x="5097106" y="7163084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②</a:t>
            </a:r>
          </a:p>
        </p:txBody>
      </p:sp>
      <p:sp>
        <p:nvSpPr>
          <p:cNvPr id="980" name="ボタンをはなして…"/>
          <p:cNvSpPr txBox="1"/>
          <p:nvPr/>
        </p:nvSpPr>
        <p:spPr>
          <a:xfrm>
            <a:off x="800669" y="7767524"/>
            <a:ext cx="4082047" cy="176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66674">
              <a:defRPr sz="38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ボタンをはなして</a:t>
            </a:r>
          </a:p>
          <a:p>
            <a:pPr defTabSz="566674">
              <a:defRPr sz="38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LEDをみる</a:t>
            </a:r>
          </a:p>
        </p:txBody>
      </p:sp>
      <p:sp>
        <p:nvSpPr>
          <p:cNvPr id="981" name="③"/>
          <p:cNvSpPr txBox="1"/>
          <p:nvPr/>
        </p:nvSpPr>
        <p:spPr>
          <a:xfrm>
            <a:off x="231677" y="7995478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エルチカロボット…"/>
          <p:cNvSpPr txBox="1"/>
          <p:nvPr>
            <p:ph type="title"/>
          </p:nvPr>
        </p:nvSpPr>
        <p:spPr>
          <a:xfrm>
            <a:off x="132159" y="2178050"/>
            <a:ext cx="12740482" cy="3092450"/>
          </a:xfrm>
          <a:prstGeom prst="rect">
            <a:avLst/>
          </a:prstGeom>
        </p:spPr>
        <p:txBody>
          <a:bodyPr/>
          <a:lstStyle/>
          <a:p>
            <a:pPr/>
            <a:r>
              <a:t>エルチカロボット</a:t>
            </a:r>
          </a:p>
          <a:p>
            <a:pPr/>
            <a:r>
              <a:t>IoTの「T」できた！</a:t>
            </a:r>
          </a:p>
        </p:txBody>
      </p:sp>
      <p:pic>
        <p:nvPicPr>
          <p:cNvPr id="9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  <p:sp>
        <p:nvSpPr>
          <p:cNvPr id="987" name="*"/>
          <p:cNvSpPr txBox="1"/>
          <p:nvPr/>
        </p:nvSpPr>
        <p:spPr>
          <a:xfrm>
            <a:off x="7233708" y="5994400"/>
            <a:ext cx="106045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C8424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0357" y="-261017"/>
            <a:ext cx="15001973" cy="1125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072" y="0"/>
            <a:ext cx="1261865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roup"/>
          <p:cNvGrpSpPr/>
          <p:nvPr/>
        </p:nvGrpSpPr>
        <p:grpSpPr>
          <a:xfrm>
            <a:off x="175269" y="2356924"/>
            <a:ext cx="6792352" cy="6792352"/>
            <a:chOff x="0" y="0"/>
            <a:chExt cx="6792350" cy="6792350"/>
          </a:xfrm>
        </p:grpSpPr>
        <p:pic>
          <p:nvPicPr>
            <p:cNvPr id="98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92351" cy="6792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94" name="Group"/>
            <p:cNvGrpSpPr/>
            <p:nvPr/>
          </p:nvGrpSpPr>
          <p:grpSpPr>
            <a:xfrm>
              <a:off x="762431" y="2063537"/>
              <a:ext cx="3178085" cy="1405660"/>
              <a:chOff x="0" y="0"/>
              <a:chExt cx="3178083" cy="1405659"/>
            </a:xfrm>
          </p:grpSpPr>
          <p:sp>
            <p:nvSpPr>
              <p:cNvPr id="990" name="Circle"/>
              <p:cNvSpPr/>
              <p:nvPr/>
            </p:nvSpPr>
            <p:spPr>
              <a:xfrm>
                <a:off x="0" y="0"/>
                <a:ext cx="1405660" cy="1405660"/>
              </a:xfrm>
              <a:prstGeom prst="ellipse">
                <a:avLst/>
              </a:prstGeom>
              <a:solidFill>
                <a:srgbClr val="FFFFFF"/>
              </a:solidFill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91" name="Circle"/>
              <p:cNvSpPr/>
              <p:nvPr/>
            </p:nvSpPr>
            <p:spPr>
              <a:xfrm>
                <a:off x="550978" y="448564"/>
                <a:ext cx="508531" cy="508531"/>
              </a:xfrm>
              <a:prstGeom prst="ellipse">
                <a:avLst/>
              </a:prstGeom>
              <a:solidFill>
                <a:srgbClr val="000000"/>
              </a:solidFill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92" name="Circle"/>
              <p:cNvSpPr/>
              <p:nvPr/>
            </p:nvSpPr>
            <p:spPr>
              <a:xfrm>
                <a:off x="1772424" y="0"/>
                <a:ext cx="1405660" cy="1405660"/>
              </a:xfrm>
              <a:prstGeom prst="ellipse">
                <a:avLst/>
              </a:prstGeom>
              <a:solidFill>
                <a:srgbClr val="FFFFFF"/>
              </a:solidFill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93" name="Circle"/>
              <p:cNvSpPr/>
              <p:nvPr/>
            </p:nvSpPr>
            <p:spPr>
              <a:xfrm>
                <a:off x="2071148" y="448564"/>
                <a:ext cx="508530" cy="508531"/>
              </a:xfrm>
              <a:prstGeom prst="ellipse">
                <a:avLst/>
              </a:prstGeom>
              <a:solidFill>
                <a:srgbClr val="000000"/>
              </a:solidFill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</p:grpSp>
      <p:sp>
        <p:nvSpPr>
          <p:cNvPr id="996" name="洗濯機（パナソニック）"/>
          <p:cNvSpPr txBox="1"/>
          <p:nvPr/>
        </p:nvSpPr>
        <p:spPr>
          <a:xfrm>
            <a:off x="865716" y="9033933"/>
            <a:ext cx="5143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洗濯機（パナソニック）</a:t>
            </a:r>
          </a:p>
        </p:txBody>
      </p:sp>
      <p:sp>
        <p:nvSpPr>
          <p:cNvPr id="997" name="みのまわりのロボット"/>
          <p:cNvSpPr txBox="1"/>
          <p:nvPr>
            <p:ph type="title"/>
          </p:nvPr>
        </p:nvSpPr>
        <p:spPr>
          <a:xfrm>
            <a:off x="132159" y="-55034"/>
            <a:ext cx="12740482" cy="1794405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みのまわりのロボット</a:t>
            </a:r>
          </a:p>
        </p:txBody>
      </p:sp>
      <p:pic>
        <p:nvPicPr>
          <p:cNvPr id="9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3177" y="2309283"/>
            <a:ext cx="2757647" cy="6527867"/>
          </a:xfrm>
          <a:prstGeom prst="rect">
            <a:avLst/>
          </a:prstGeom>
          <a:ln w="12700">
            <a:miter lim="400000"/>
          </a:ln>
        </p:spPr>
      </p:pic>
      <p:sp>
        <p:nvSpPr>
          <p:cNvPr id="999" name="信号機"/>
          <p:cNvSpPr txBox="1"/>
          <p:nvPr/>
        </p:nvSpPr>
        <p:spPr>
          <a:xfrm>
            <a:off x="8909050" y="9033933"/>
            <a:ext cx="14859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信号機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ぜんぶ、だれかが…"/>
          <p:cNvSpPr txBox="1"/>
          <p:nvPr/>
        </p:nvSpPr>
        <p:spPr>
          <a:xfrm>
            <a:off x="-1" y="5604933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ぜんぶ、だれかが</a:t>
            </a:r>
          </a:p>
          <a:p>
            <a: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プログラミングしたもの</a:t>
            </a:r>
          </a:p>
        </p:txBody>
      </p:sp>
      <p:sp>
        <p:nvSpPr>
          <p:cNvPr id="1002" name="画像、LPC1114 秋月電子"/>
          <p:cNvSpPr txBox="1"/>
          <p:nvPr/>
        </p:nvSpPr>
        <p:spPr>
          <a:xfrm>
            <a:off x="9006755" y="9095978"/>
            <a:ext cx="355863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画像、LPC1114 秋月電子</a:t>
            </a:r>
          </a:p>
        </p:txBody>
      </p:sp>
      <p:pic>
        <p:nvPicPr>
          <p:cNvPr id="10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3393" y="1291166"/>
            <a:ext cx="2418013" cy="3492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コンピューターは…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コンピューターは</a:t>
            </a:r>
          </a:p>
          <a:p>
            <a:pPr/>
            <a:r>
              <a:t>どこにいる？</a:t>
            </a:r>
          </a:p>
        </p:txBody>
      </p:sp>
      <p:pic>
        <p:nvPicPr>
          <p:cNvPr id="10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お家のコンピューター…"/>
          <p:cNvSpPr txBox="1"/>
          <p:nvPr>
            <p:ph type="title"/>
          </p:nvPr>
        </p:nvSpPr>
        <p:spPr>
          <a:xfrm>
            <a:off x="132258" y="1702891"/>
            <a:ext cx="12740284" cy="4857685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お家のコンピューター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さがしてみよう！</a:t>
            </a:r>
          </a:p>
        </p:txBody>
      </p:sp>
      <p:grpSp>
        <p:nvGrpSpPr>
          <p:cNvPr id="1013" name="Group"/>
          <p:cNvGrpSpPr/>
          <p:nvPr/>
        </p:nvGrpSpPr>
        <p:grpSpPr>
          <a:xfrm>
            <a:off x="4475691" y="6750050"/>
            <a:ext cx="4053418" cy="1792817"/>
            <a:chOff x="0" y="0"/>
            <a:chExt cx="4053416" cy="1792816"/>
          </a:xfrm>
        </p:grpSpPr>
        <p:sp>
          <p:nvSpPr>
            <p:cNvPr id="1009" name="Circle"/>
            <p:cNvSpPr/>
            <p:nvPr/>
          </p:nvSpPr>
          <p:spPr>
            <a:xfrm>
              <a:off x="0" y="0"/>
              <a:ext cx="1792817" cy="1792817"/>
            </a:xfrm>
            <a:prstGeom prst="ellipse">
              <a:avLst/>
            </a:prstGeom>
            <a:solidFill>
              <a:srgbClr val="FFFFFF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10" name="Circle"/>
            <p:cNvSpPr/>
            <p:nvPr/>
          </p:nvSpPr>
          <p:spPr>
            <a:xfrm>
              <a:off x="702733" y="572111"/>
              <a:ext cx="648594" cy="648594"/>
            </a:xfrm>
            <a:prstGeom prst="ellipse">
              <a:avLst/>
            </a:prstGeom>
            <a:solidFill>
              <a:srgbClr val="000000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11" name="Circle"/>
            <p:cNvSpPr/>
            <p:nvPr/>
          </p:nvSpPr>
          <p:spPr>
            <a:xfrm>
              <a:off x="2260600" y="0"/>
              <a:ext cx="1792817" cy="1792817"/>
            </a:xfrm>
            <a:prstGeom prst="ellipse">
              <a:avLst/>
            </a:prstGeom>
            <a:solidFill>
              <a:srgbClr val="FFFFFF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12" name="Circle"/>
            <p:cNvSpPr/>
            <p:nvPr/>
          </p:nvSpPr>
          <p:spPr>
            <a:xfrm>
              <a:off x="2641600" y="572111"/>
              <a:ext cx="648594" cy="648594"/>
            </a:xfrm>
            <a:prstGeom prst="ellipse">
              <a:avLst/>
            </a:prstGeom>
            <a:solidFill>
              <a:srgbClr val="000000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4571" y="4986487"/>
            <a:ext cx="4194675" cy="2547154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Connection Line"/>
          <p:cNvSpPr/>
          <p:nvPr/>
        </p:nvSpPr>
        <p:spPr>
          <a:xfrm>
            <a:off x="7757142" y="4062722"/>
            <a:ext cx="3095461" cy="2615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0" h="20039" fill="norm" stroke="1" extrusionOk="0">
                <a:moveTo>
                  <a:pt x="0" y="19727"/>
                </a:moveTo>
                <a:cubicBezTo>
                  <a:pt x="14885" y="21600"/>
                  <a:pt x="21600" y="15024"/>
                  <a:pt x="20146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17" name="Rounded Rectangle"/>
          <p:cNvSpPr/>
          <p:nvPr/>
        </p:nvSpPr>
        <p:spPr>
          <a:xfrm>
            <a:off x="9790230" y="2214200"/>
            <a:ext cx="2536584" cy="1893246"/>
          </a:xfrm>
          <a:prstGeom prst="roundRect">
            <a:avLst>
              <a:gd name="adj" fmla="val 15000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18" name="Rounded Rectangle"/>
          <p:cNvSpPr/>
          <p:nvPr/>
        </p:nvSpPr>
        <p:spPr>
          <a:xfrm>
            <a:off x="11422137" y="3691057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19" name="Rectangle"/>
          <p:cNvSpPr/>
          <p:nvPr/>
        </p:nvSpPr>
        <p:spPr>
          <a:xfrm rot="16200000">
            <a:off x="7561645" y="6530570"/>
            <a:ext cx="267097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20" name="Rounded Rectangle"/>
          <p:cNvSpPr/>
          <p:nvPr/>
        </p:nvSpPr>
        <p:spPr>
          <a:xfrm rot="16200000">
            <a:off x="7813203" y="6364910"/>
            <a:ext cx="405574" cy="544738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60" name="Connection Line"/>
          <p:cNvSpPr/>
          <p:nvPr/>
        </p:nvSpPr>
        <p:spPr>
          <a:xfrm>
            <a:off x="9099536" y="4665141"/>
            <a:ext cx="857404" cy="1202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98" h="21600" fill="norm" stroke="1" extrusionOk="0">
                <a:moveTo>
                  <a:pt x="7675" y="21600"/>
                </a:moveTo>
                <a:cubicBezTo>
                  <a:pt x="21600" y="18650"/>
                  <a:pt x="19042" y="11450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102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49"/>
          <a:stretch>
            <a:fillRect/>
          </a:stretch>
        </p:blipFill>
        <p:spPr>
          <a:xfrm>
            <a:off x="4474469" y="205518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1023" name="テレビとキーボードをつないで、ON!"/>
          <p:cNvSpPr txBox="1"/>
          <p:nvPr/>
        </p:nvSpPr>
        <p:spPr>
          <a:xfrm>
            <a:off x="864857" y="292503"/>
            <a:ext cx="11275086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テレビとキーボードをつないで、ON!</a:t>
            </a:r>
          </a:p>
        </p:txBody>
      </p:sp>
      <p:sp>
        <p:nvSpPr>
          <p:cNvPr id="1061" name="Connection Line"/>
          <p:cNvSpPr/>
          <p:nvPr/>
        </p:nvSpPr>
        <p:spPr>
          <a:xfrm>
            <a:off x="963765" y="2903471"/>
            <a:ext cx="1265946" cy="3125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0" h="20295" fill="norm" stroke="1" extrusionOk="0">
                <a:moveTo>
                  <a:pt x="18920" y="20086"/>
                </a:moveTo>
                <a:cubicBezTo>
                  <a:pt x="3258" y="21600"/>
                  <a:pt x="-2680" y="14905"/>
                  <a:pt x="1106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029" name="Group"/>
          <p:cNvGrpSpPr/>
          <p:nvPr/>
        </p:nvGrpSpPr>
        <p:grpSpPr>
          <a:xfrm>
            <a:off x="494052" y="2226609"/>
            <a:ext cx="3225659" cy="2589130"/>
            <a:chOff x="0" y="0"/>
            <a:chExt cx="3225658" cy="2589128"/>
          </a:xfrm>
        </p:grpSpPr>
        <p:sp>
          <p:nvSpPr>
            <p:cNvPr id="1025" name="Rectangle"/>
            <p:cNvSpPr/>
            <p:nvPr/>
          </p:nvSpPr>
          <p:spPr>
            <a:xfrm>
              <a:off x="1340460" y="2029266"/>
              <a:ext cx="544739" cy="405573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26" name="Rectangle"/>
            <p:cNvSpPr/>
            <p:nvPr/>
          </p:nvSpPr>
          <p:spPr>
            <a:xfrm>
              <a:off x="0" y="0"/>
              <a:ext cx="3225659" cy="216233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27" name="Rectangle"/>
            <p:cNvSpPr/>
            <p:nvPr/>
          </p:nvSpPr>
          <p:spPr>
            <a:xfrm>
              <a:off x="207697" y="212162"/>
              <a:ext cx="2810264" cy="17380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28" name="Rectangle"/>
            <p:cNvSpPr/>
            <p:nvPr/>
          </p:nvSpPr>
          <p:spPr>
            <a:xfrm>
              <a:off x="804333" y="2284328"/>
              <a:ext cx="1616993" cy="30480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62" name="Connection Line"/>
          <p:cNvSpPr/>
          <p:nvPr/>
        </p:nvSpPr>
        <p:spPr>
          <a:xfrm>
            <a:off x="7519681" y="4079655"/>
            <a:ext cx="4331107" cy="4547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9" h="21600" fill="norm" stroke="1" extrusionOk="0">
                <a:moveTo>
                  <a:pt x="20224" y="0"/>
                </a:moveTo>
                <a:cubicBezTo>
                  <a:pt x="21600" y="12432"/>
                  <a:pt x="14859" y="19632"/>
                  <a:pt x="0" y="2160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31" name="Rounded Rectangle"/>
          <p:cNvSpPr/>
          <p:nvPr/>
        </p:nvSpPr>
        <p:spPr>
          <a:xfrm>
            <a:off x="10431537" y="3691057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32" name="Rounded Rectangle"/>
          <p:cNvSpPr/>
          <p:nvPr/>
        </p:nvSpPr>
        <p:spPr>
          <a:xfrm>
            <a:off x="11422137" y="3783834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63" name="Connection Line"/>
          <p:cNvSpPr/>
          <p:nvPr/>
        </p:nvSpPr>
        <p:spPr>
          <a:xfrm>
            <a:off x="1035248" y="4920850"/>
            <a:ext cx="4345452" cy="382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21600" y="21511"/>
                </a:moveTo>
                <a:cubicBezTo>
                  <a:pt x="10174" y="21600"/>
                  <a:pt x="2974" y="14430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34" name="Rounded Rectangle"/>
          <p:cNvSpPr/>
          <p:nvPr/>
        </p:nvSpPr>
        <p:spPr>
          <a:xfrm rot="5400000">
            <a:off x="6588556" y="8033815"/>
            <a:ext cx="536892" cy="1324571"/>
          </a:xfrm>
          <a:prstGeom prst="roundRect">
            <a:avLst>
              <a:gd name="adj" fmla="val 2591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64" name="Connection Line"/>
          <p:cNvSpPr/>
          <p:nvPr/>
        </p:nvSpPr>
        <p:spPr>
          <a:xfrm>
            <a:off x="984448" y="4573614"/>
            <a:ext cx="1394419" cy="412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511" y="18753"/>
                  <a:pt x="4311" y="11553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36" name="Rectangle"/>
          <p:cNvSpPr/>
          <p:nvPr/>
        </p:nvSpPr>
        <p:spPr>
          <a:xfrm rot="8326879">
            <a:off x="2656605" y="8823959"/>
            <a:ext cx="161548" cy="548216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37" name="Rectangle"/>
          <p:cNvSpPr/>
          <p:nvPr/>
        </p:nvSpPr>
        <p:spPr>
          <a:xfrm rot="8326879">
            <a:off x="2315443" y="8612364"/>
            <a:ext cx="454773" cy="54821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38" name="Rounded Rectangle"/>
          <p:cNvSpPr/>
          <p:nvPr/>
        </p:nvSpPr>
        <p:spPr>
          <a:xfrm rot="8326879">
            <a:off x="1805241" y="7974880"/>
            <a:ext cx="690549" cy="927498"/>
          </a:xfrm>
          <a:prstGeom prst="roundRect">
            <a:avLst>
              <a:gd name="adj" fmla="val 2014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39" name="Rounded Rectangle"/>
          <p:cNvSpPr/>
          <p:nvPr/>
        </p:nvSpPr>
        <p:spPr>
          <a:xfrm rot="5400000">
            <a:off x="5209609" y="8033815"/>
            <a:ext cx="690549" cy="1324571"/>
          </a:xfrm>
          <a:prstGeom prst="roundRect">
            <a:avLst>
              <a:gd name="adj" fmla="val 2014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40" name="Rounded Rectangle"/>
          <p:cNvSpPr/>
          <p:nvPr/>
        </p:nvSpPr>
        <p:spPr>
          <a:xfrm>
            <a:off x="10431537" y="3766901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41" name="Circle"/>
          <p:cNvSpPr/>
          <p:nvPr/>
        </p:nvSpPr>
        <p:spPr>
          <a:xfrm>
            <a:off x="9895728" y="3572933"/>
            <a:ext cx="454772" cy="454772"/>
          </a:xfrm>
          <a:prstGeom prst="ellipse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042" name="Rounded Rectangle"/>
          <p:cNvSpPr/>
          <p:nvPr/>
        </p:nvSpPr>
        <p:spPr>
          <a:xfrm>
            <a:off x="10067928" y="3630617"/>
            <a:ext cx="110373" cy="3394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046" name="Group"/>
          <p:cNvGrpSpPr/>
          <p:nvPr/>
        </p:nvGrpSpPr>
        <p:grpSpPr>
          <a:xfrm>
            <a:off x="1812783" y="5686190"/>
            <a:ext cx="1620591" cy="690548"/>
            <a:chOff x="0" y="0"/>
            <a:chExt cx="1620589" cy="690547"/>
          </a:xfrm>
        </p:grpSpPr>
        <p:sp>
          <p:nvSpPr>
            <p:cNvPr id="1043" name="Rectangle"/>
            <p:cNvSpPr/>
            <p:nvPr/>
          </p:nvSpPr>
          <p:spPr>
            <a:xfrm rot="5400000">
              <a:off x="1265708" y="64254"/>
              <a:ext cx="161548" cy="548216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44" name="Rectangle"/>
            <p:cNvSpPr/>
            <p:nvPr/>
          </p:nvSpPr>
          <p:spPr>
            <a:xfrm rot="5400000">
              <a:off x="831739" y="71166"/>
              <a:ext cx="454772" cy="548216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45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1049" name="Group"/>
          <p:cNvGrpSpPr/>
          <p:nvPr/>
        </p:nvGrpSpPr>
        <p:grpSpPr>
          <a:xfrm>
            <a:off x="7986697" y="5557150"/>
            <a:ext cx="1511796" cy="783036"/>
            <a:chOff x="0" y="0"/>
            <a:chExt cx="1511795" cy="783034"/>
          </a:xfrm>
        </p:grpSpPr>
        <p:sp>
          <p:nvSpPr>
            <p:cNvPr id="1047" name="Rectangle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48" name="Rounded Rectangle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1050" name="①"/>
          <p:cNvSpPr txBox="1"/>
          <p:nvPr/>
        </p:nvSpPr>
        <p:spPr>
          <a:xfrm>
            <a:off x="2880783" y="6385618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①</a:t>
            </a:r>
          </a:p>
        </p:txBody>
      </p:sp>
      <p:sp>
        <p:nvSpPr>
          <p:cNvPr id="1051" name="②"/>
          <p:cNvSpPr txBox="1"/>
          <p:nvPr/>
        </p:nvSpPr>
        <p:spPr>
          <a:xfrm>
            <a:off x="7730239" y="4868208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②</a:t>
            </a:r>
          </a:p>
        </p:txBody>
      </p:sp>
      <p:sp>
        <p:nvSpPr>
          <p:cNvPr id="1052" name="Line"/>
          <p:cNvSpPr/>
          <p:nvPr/>
        </p:nvSpPr>
        <p:spPr>
          <a:xfrm flipH="1">
            <a:off x="8316847" y="5147607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53" name="Line"/>
          <p:cNvSpPr/>
          <p:nvPr/>
        </p:nvSpPr>
        <p:spPr>
          <a:xfrm>
            <a:off x="3429132" y="6665017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54" name="Line"/>
          <p:cNvSpPr/>
          <p:nvPr/>
        </p:nvSpPr>
        <p:spPr>
          <a:xfrm flipH="1">
            <a:off x="6145147" y="7814733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55" name="ON"/>
          <p:cNvSpPr txBox="1"/>
          <p:nvPr/>
        </p:nvSpPr>
        <p:spPr>
          <a:xfrm>
            <a:off x="6719213" y="7469619"/>
            <a:ext cx="935979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ON</a:t>
            </a:r>
          </a:p>
        </p:txBody>
      </p:sp>
      <p:sp>
        <p:nvSpPr>
          <p:cNvPr id="1056" name="④"/>
          <p:cNvSpPr txBox="1"/>
          <p:nvPr/>
        </p:nvSpPr>
        <p:spPr>
          <a:xfrm>
            <a:off x="7596716" y="7522633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④</a:t>
            </a:r>
          </a:p>
        </p:txBody>
      </p:sp>
      <p:sp>
        <p:nvSpPr>
          <p:cNvPr id="1057" name="③"/>
          <p:cNvSpPr txBox="1"/>
          <p:nvPr/>
        </p:nvSpPr>
        <p:spPr>
          <a:xfrm>
            <a:off x="9837364" y="4597400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③</a:t>
            </a:r>
          </a:p>
        </p:txBody>
      </p:sp>
      <p:sp>
        <p:nvSpPr>
          <p:cNvPr id="1058" name="Line"/>
          <p:cNvSpPr/>
          <p:nvPr/>
        </p:nvSpPr>
        <p:spPr>
          <a:xfrm flipV="1">
            <a:off x="10123114" y="4109408"/>
            <a:ext cx="1" cy="476772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LOAD0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LOAD0</a:t>
            </a:r>
          </a:p>
        </p:txBody>
      </p:sp>
      <p:pic>
        <p:nvPicPr>
          <p:cNvPr id="10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68" name="F2、エンター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F2、エンター</a:t>
            </a:r>
          </a:p>
        </p:txBody>
      </p:sp>
      <p:sp>
        <p:nvSpPr>
          <p:cNvPr id="1069" name="よみこんでみよう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よみこんでみよう</a:t>
            </a:r>
          </a:p>
        </p:txBody>
      </p:sp>
      <p:pic>
        <p:nvPicPr>
          <p:cNvPr id="107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071" name="Circle"/>
          <p:cNvSpPr/>
          <p:nvPr/>
        </p:nvSpPr>
        <p:spPr>
          <a:xfrm>
            <a:off x="6744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72" name="F2"/>
          <p:cNvSpPr txBox="1"/>
          <p:nvPr/>
        </p:nvSpPr>
        <p:spPr>
          <a:xfrm>
            <a:off x="8061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F2</a:t>
            </a:r>
          </a:p>
        </p:txBody>
      </p:sp>
      <p:grpSp>
        <p:nvGrpSpPr>
          <p:cNvPr id="1076" name="Group"/>
          <p:cNvGrpSpPr/>
          <p:nvPr/>
        </p:nvGrpSpPr>
        <p:grpSpPr>
          <a:xfrm>
            <a:off x="4314433" y="4552174"/>
            <a:ext cx="534514" cy="547652"/>
            <a:chOff x="0" y="0"/>
            <a:chExt cx="534512" cy="547650"/>
          </a:xfrm>
        </p:grpSpPr>
        <p:sp>
          <p:nvSpPr>
            <p:cNvPr id="1073" name="Rectangle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74" name="Line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75" name="Line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10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80" name="おもいだした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おもいだしたよ</a:t>
            </a:r>
          </a:p>
        </p:txBody>
      </p:sp>
      <p:sp>
        <p:nvSpPr>
          <p:cNvPr id="1081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108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84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CLS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CLS</a:t>
            </a:r>
          </a:p>
        </p:txBody>
      </p:sp>
      <p:pic>
        <p:nvPicPr>
          <p:cNvPr id="10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88" name="F1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F1</a:t>
            </a:r>
          </a:p>
        </p:txBody>
      </p:sp>
      <p:sp>
        <p:nvSpPr>
          <p:cNvPr id="1089" name="がめんをきれいに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がめんをきれいに</a:t>
            </a:r>
          </a:p>
        </p:txBody>
      </p:sp>
      <p:pic>
        <p:nvPicPr>
          <p:cNvPr id="109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091" name="Circle"/>
          <p:cNvSpPr/>
          <p:nvPr/>
        </p:nvSpPr>
        <p:spPr>
          <a:xfrm>
            <a:off x="3061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92" name="F1"/>
          <p:cNvSpPr txBox="1"/>
          <p:nvPr/>
        </p:nvSpPr>
        <p:spPr>
          <a:xfrm>
            <a:off x="4378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F1</a:t>
            </a:r>
          </a:p>
        </p:txBody>
      </p:sp>
      <p:grpSp>
        <p:nvGrpSpPr>
          <p:cNvPr id="1096" name="Group"/>
          <p:cNvGrpSpPr/>
          <p:nvPr/>
        </p:nvGrpSpPr>
        <p:grpSpPr>
          <a:xfrm>
            <a:off x="2794379" y="4479494"/>
            <a:ext cx="634241" cy="659145"/>
            <a:chOff x="0" y="0"/>
            <a:chExt cx="634240" cy="659143"/>
          </a:xfrm>
        </p:grpSpPr>
        <p:sp>
          <p:nvSpPr>
            <p:cNvPr id="1093" name="Rectangle"/>
            <p:cNvSpPr/>
            <p:nvPr/>
          </p:nvSpPr>
          <p:spPr>
            <a:xfrm>
              <a:off x="0" y="0"/>
              <a:ext cx="634241" cy="65914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94" name="Line"/>
            <p:cNvSpPr/>
            <p:nvPr/>
          </p:nvSpPr>
          <p:spPr>
            <a:xfrm flipH="1" flipV="1">
              <a:off x="90189" y="445120"/>
              <a:ext cx="39250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95" name="Line"/>
            <p:cNvSpPr/>
            <p:nvPr/>
          </p:nvSpPr>
          <p:spPr>
            <a:xfrm flipH="1">
              <a:off x="463810" y="178902"/>
              <a:ext cx="2074" cy="29132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10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100" name="おもいだした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おもいだしたよ</a:t>
            </a:r>
          </a:p>
        </p:txBody>
      </p:sp>
      <p:sp>
        <p:nvSpPr>
          <p:cNvPr id="1101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110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103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04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ながいほうを…"/>
          <p:cNvSpPr txBox="1"/>
          <p:nvPr/>
        </p:nvSpPr>
        <p:spPr>
          <a:xfrm>
            <a:off x="523815" y="6809424"/>
            <a:ext cx="490728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ながいほうを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うえから9ばんめ”OUT1”</a:t>
            </a:r>
          </a:p>
        </p:txBody>
      </p:sp>
      <p:sp>
        <p:nvSpPr>
          <p:cNvPr id="1107" name="みじかいほうを…"/>
          <p:cNvSpPr txBox="1"/>
          <p:nvPr/>
        </p:nvSpPr>
        <p:spPr>
          <a:xfrm>
            <a:off x="1335917" y="3642675"/>
            <a:ext cx="328307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みじかいほうを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うえから8ばんめ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“GND”</a:t>
            </a:r>
          </a:p>
        </p:txBody>
      </p:sp>
      <p:grpSp>
        <p:nvGrpSpPr>
          <p:cNvPr id="1112" name="Group"/>
          <p:cNvGrpSpPr/>
          <p:nvPr/>
        </p:nvGrpSpPr>
        <p:grpSpPr>
          <a:xfrm>
            <a:off x="1197827" y="5325649"/>
            <a:ext cx="3559257" cy="1413750"/>
            <a:chOff x="0" y="0"/>
            <a:chExt cx="3559256" cy="1413749"/>
          </a:xfrm>
        </p:grpSpPr>
        <p:pic>
          <p:nvPicPr>
            <p:cNvPr id="110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371524" y="-371442"/>
              <a:ext cx="1407884" cy="2150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2039" r="0" b="0"/>
            <a:stretch>
              <a:fillRect/>
            </a:stretch>
          </p:blipFill>
          <p:spPr>
            <a:xfrm rot="16200000">
              <a:off x="1498094" y="295689"/>
              <a:ext cx="1407884" cy="816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2039" r="0" b="0"/>
            <a:stretch>
              <a:fillRect/>
            </a:stretch>
          </p:blipFill>
          <p:spPr>
            <a:xfrm rot="16200000">
              <a:off x="1989863" y="295689"/>
              <a:ext cx="1407884" cy="816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2039" r="44812" b="0"/>
            <a:stretch>
              <a:fillRect/>
            </a:stretch>
          </p:blipFill>
          <p:spPr>
            <a:xfrm rot="16200000">
              <a:off x="2762518" y="617011"/>
              <a:ext cx="776973" cy="816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3" name="LEDをついかしよう"/>
          <p:cNvSpPr txBox="1"/>
          <p:nvPr/>
        </p:nvSpPr>
        <p:spPr>
          <a:xfrm>
            <a:off x="2134410" y="700298"/>
            <a:ext cx="8298435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LEDをついかしよう</a:t>
            </a:r>
          </a:p>
        </p:txBody>
      </p:sp>
      <p:pic>
        <p:nvPicPr>
          <p:cNvPr id="111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2719" t="0" r="0" b="0"/>
          <a:stretch>
            <a:fillRect/>
          </a:stretch>
        </p:blipFill>
        <p:spPr>
          <a:xfrm>
            <a:off x="5419250" y="1984489"/>
            <a:ext cx="7805411" cy="7025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356"/>
            <a:ext cx="13004800" cy="7307288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出典、文科省"/>
          <p:cNvSpPr txBox="1"/>
          <p:nvPr/>
        </p:nvSpPr>
        <p:spPr>
          <a:xfrm>
            <a:off x="10915650" y="7569200"/>
            <a:ext cx="19431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出典、文科省</a:t>
            </a:r>
          </a:p>
        </p:txBody>
      </p:sp>
      <p:sp>
        <p:nvSpPr>
          <p:cNvPr id="299" name="小学校プログラミング教育、必修化！"/>
          <p:cNvSpPr txBox="1"/>
          <p:nvPr/>
        </p:nvSpPr>
        <p:spPr>
          <a:xfrm>
            <a:off x="508000" y="8358261"/>
            <a:ext cx="119888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/>
            <a:r>
              <a:t>小学校プログラミング教育、必修化！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1 LED1:OUT1,0:WAIT10…"/>
          <p:cNvSpPr txBox="1"/>
          <p:nvPr/>
        </p:nvSpPr>
        <p:spPr>
          <a:xfrm>
            <a:off x="678391" y="3231547"/>
            <a:ext cx="12731751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35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 LED1:OUT1,0:WAIT10</a:t>
            </a:r>
          </a:p>
          <a:p>
            <a:pPr algn="l">
              <a:lnSpc>
                <a:spcPct val="130000"/>
              </a:lnSpc>
              <a:defRPr sz="35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 LED0:OUT1,1:WAIT</a:t>
            </a:r>
            <a:r>
              <a:rPr>
                <a:solidFill>
                  <a:schemeClr val="accent5"/>
                </a:solidFill>
              </a:rPr>
              <a:t>30</a:t>
            </a:r>
          </a:p>
          <a:p>
            <a:pPr algn="l">
              <a:lnSpc>
                <a:spcPct val="130000"/>
              </a:lnSpc>
              <a:defRPr sz="35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3 GOTO1</a:t>
            </a:r>
          </a:p>
        </p:txBody>
      </p:sp>
      <p:sp>
        <p:nvSpPr>
          <p:cNvPr id="1117" name="じゆうじざい？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じゆうじざい？</a:t>
            </a:r>
          </a:p>
        </p:txBody>
      </p:sp>
      <p:sp>
        <p:nvSpPr>
          <p:cNvPr id="1118" name="カーソルキーとバックスペースでかいぞう…"/>
          <p:cNvSpPr txBox="1"/>
          <p:nvPr>
            <p:ph type="title"/>
          </p:nvPr>
        </p:nvSpPr>
        <p:spPr>
          <a:xfrm>
            <a:off x="565943" y="369891"/>
            <a:ext cx="11847514" cy="172984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327152">
              <a:defRPr sz="44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カーソルキーとバックスペースでかいぞう</a:t>
            </a:r>
          </a:p>
          <a:p>
            <a:pPr defTabSz="327152">
              <a:defRPr sz="44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かえたぎょうで「</a:t>
            </a:r>
            <a:r>
              <a:rPr>
                <a:solidFill>
                  <a:schemeClr val="accent5"/>
                </a:solidFill>
              </a:rPr>
              <a:t>エンター</a:t>
            </a:r>
            <a:r>
              <a:t>」をおして「</a:t>
            </a:r>
            <a:r>
              <a:rPr>
                <a:solidFill>
                  <a:schemeClr val="accent5"/>
                </a:solidFill>
              </a:rPr>
              <a:t>F5</a:t>
            </a:r>
            <a:r>
              <a:t>」</a:t>
            </a:r>
          </a:p>
        </p:txBody>
      </p:sp>
      <p:pic>
        <p:nvPicPr>
          <p:cNvPr id="1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21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  <p:sp>
        <p:nvSpPr>
          <p:cNvPr id="1122" name="カーソルキー"/>
          <p:cNvSpPr txBox="1"/>
          <p:nvPr/>
        </p:nvSpPr>
        <p:spPr>
          <a:xfrm>
            <a:off x="4451085" y="6360315"/>
            <a:ext cx="2564937" cy="659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467359">
              <a:defRPr sz="3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カーソルキー</a:t>
            </a:r>
          </a:p>
        </p:txBody>
      </p:sp>
      <p:sp>
        <p:nvSpPr>
          <p:cNvPr id="1123" name="Circle"/>
          <p:cNvSpPr/>
          <p:nvPr/>
        </p:nvSpPr>
        <p:spPr>
          <a:xfrm>
            <a:off x="4755353" y="8573426"/>
            <a:ext cx="1244866" cy="1244866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NEW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NEW</a:t>
            </a:r>
          </a:p>
        </p:txBody>
      </p:sp>
      <p:pic>
        <p:nvPicPr>
          <p:cNvPr id="11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127" name="ほぞんしたのは…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ほぞんしたのは</a:t>
            </a:r>
          </a:p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きえないよ</a:t>
            </a:r>
          </a:p>
        </p:txBody>
      </p:sp>
      <p:sp>
        <p:nvSpPr>
          <p:cNvPr id="1128" name="さいしょから（プログラムクリア）"/>
          <p:cNvSpPr txBox="1"/>
          <p:nvPr>
            <p:ph type="title"/>
          </p:nvPr>
        </p:nvSpPr>
        <p:spPr>
          <a:xfrm>
            <a:off x="293951" y="2611966"/>
            <a:ext cx="806542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55675">
              <a:defRPr sz="39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さいしょから（プログラムクリア）</a:t>
            </a:r>
          </a:p>
        </p:txBody>
      </p:sp>
      <p:grpSp>
        <p:nvGrpSpPr>
          <p:cNvPr id="1132" name="Group"/>
          <p:cNvGrpSpPr/>
          <p:nvPr/>
        </p:nvGrpSpPr>
        <p:grpSpPr>
          <a:xfrm>
            <a:off x="2841233" y="4539474"/>
            <a:ext cx="534514" cy="547652"/>
            <a:chOff x="0" y="0"/>
            <a:chExt cx="534512" cy="547650"/>
          </a:xfrm>
        </p:grpSpPr>
        <p:sp>
          <p:nvSpPr>
            <p:cNvPr id="1129" name="Rectangle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30" name="Line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31" name="Line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1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136" name="わすれた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わすれたよ</a:t>
            </a:r>
          </a:p>
        </p:txBody>
      </p:sp>
      <p:sp>
        <p:nvSpPr>
          <p:cNvPr id="1137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113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139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40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RUN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RUN</a:t>
            </a:r>
          </a:p>
        </p:txBody>
      </p:sp>
      <p:pic>
        <p:nvPicPr>
          <p:cNvPr id="1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144" name="なにもしない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なにもしないよ</a:t>
            </a:r>
          </a:p>
        </p:txBody>
      </p:sp>
      <p:sp>
        <p:nvSpPr>
          <p:cNvPr id="1145" name="うごかして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うごかして</a:t>
            </a:r>
          </a:p>
        </p:txBody>
      </p:sp>
      <p:pic>
        <p:nvPicPr>
          <p:cNvPr id="1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147" name="Circle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48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Alt"/>
          <p:cNvSpPr/>
          <p:nvPr/>
        </p:nvSpPr>
        <p:spPr>
          <a:xfrm>
            <a:off x="1342895" y="3516162"/>
            <a:ext cx="2973307" cy="1217026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Alt</a:t>
            </a:r>
          </a:p>
        </p:txBody>
      </p:sp>
      <p:sp>
        <p:nvSpPr>
          <p:cNvPr id="1151" name="Arrow"/>
          <p:cNvSpPr/>
          <p:nvPr/>
        </p:nvSpPr>
        <p:spPr>
          <a:xfrm>
            <a:off x="8678591" y="3523512"/>
            <a:ext cx="1135092" cy="113509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52" name="+"/>
          <p:cNvSpPr txBox="1"/>
          <p:nvPr/>
        </p:nvSpPr>
        <p:spPr>
          <a:xfrm>
            <a:off x="4535153" y="3289522"/>
            <a:ext cx="993664" cy="137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+</a:t>
            </a:r>
          </a:p>
        </p:txBody>
      </p:sp>
      <p:sp>
        <p:nvSpPr>
          <p:cNvPr id="1153" name="そ"/>
          <p:cNvSpPr/>
          <p:nvPr/>
        </p:nvSpPr>
        <p:spPr>
          <a:xfrm>
            <a:off x="6007833" y="2966826"/>
            <a:ext cx="2217090" cy="217479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</a:p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</a:p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そ</a:t>
            </a:r>
          </a:p>
        </p:txBody>
      </p:sp>
      <p:sp>
        <p:nvSpPr>
          <p:cNvPr id="1154" name="C"/>
          <p:cNvSpPr txBox="1"/>
          <p:nvPr/>
        </p:nvSpPr>
        <p:spPr>
          <a:xfrm>
            <a:off x="5268302" y="3405801"/>
            <a:ext cx="2372340" cy="124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1155" name="IchigoJamスペシャル…"/>
          <p:cNvSpPr txBox="1"/>
          <p:nvPr/>
        </p:nvSpPr>
        <p:spPr>
          <a:xfrm>
            <a:off x="522269" y="117352"/>
            <a:ext cx="11960261" cy="217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IchigoJamスペシャル</a:t>
            </a:r>
          </a:p>
          <a:p>
            <a:pPr>
              <a:defRPr sz="4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Alt（オルト）キーをおしながら「C」をおす</a:t>
            </a:r>
          </a:p>
        </p:txBody>
      </p:sp>
      <p:sp>
        <p:nvSpPr>
          <p:cNvPr id="1156" name="Rectangle"/>
          <p:cNvSpPr txBox="1"/>
          <p:nvPr/>
        </p:nvSpPr>
        <p:spPr>
          <a:xfrm>
            <a:off x="10347118" y="3357727"/>
            <a:ext cx="1270337" cy="1292834"/>
          </a:xfrm>
          <a:prstGeom prst="rect">
            <a:avLst/>
          </a:prstGeom>
          <a:solidFill>
            <a:srgbClr val="000000"/>
          </a:solidFill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1700212" y="5657871"/>
            <a:ext cx="9604279" cy="4043033"/>
          </a:xfrm>
          <a:prstGeom prst="rect">
            <a:avLst/>
          </a:prstGeom>
          <a:ln w="12700">
            <a:miter lim="400000"/>
          </a:ln>
        </p:spPr>
      </p:pic>
      <p:sp>
        <p:nvSpPr>
          <p:cNvPr id="1158" name="Circle"/>
          <p:cNvSpPr/>
          <p:nvPr/>
        </p:nvSpPr>
        <p:spPr>
          <a:xfrm>
            <a:off x="2984805" y="8373778"/>
            <a:ext cx="1295930" cy="129593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59" name="Circle"/>
          <p:cNvSpPr/>
          <p:nvPr/>
        </p:nvSpPr>
        <p:spPr>
          <a:xfrm>
            <a:off x="4279179" y="7871173"/>
            <a:ext cx="1163176" cy="1163177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60" name="C"/>
          <p:cNvSpPr txBox="1"/>
          <p:nvPr/>
        </p:nvSpPr>
        <p:spPr>
          <a:xfrm>
            <a:off x="4739416" y="8294011"/>
            <a:ext cx="24270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1161" name="Alt"/>
          <p:cNvSpPr txBox="1"/>
          <p:nvPr/>
        </p:nvSpPr>
        <p:spPr>
          <a:xfrm>
            <a:off x="3479284" y="8869342"/>
            <a:ext cx="30697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Alt</a:t>
            </a:r>
          </a:p>
        </p:txBody>
      </p:sp>
      <p:sp>
        <p:nvSpPr>
          <p:cNvPr id="1162" name="c"/>
          <p:cNvSpPr txBox="1"/>
          <p:nvPr/>
        </p:nvSpPr>
        <p:spPr>
          <a:xfrm>
            <a:off x="10542058" y="3585633"/>
            <a:ext cx="1273175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-GRAPH"/>
                <a:ea typeface="IchigoJam-GRAPH"/>
                <a:cs typeface="IchigoJam-GRAPH"/>
                <a:sym typeface="IchigoJam-GRAPH"/>
              </a:defRPr>
            </a:lvl1pPr>
          </a:lstStyle>
          <a:p>
            <a:pPr>
              <a:defRPr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rPr>
                <a:latin typeface="IchigoJam-GRAPH"/>
                <a:ea typeface="IchigoJam-GRAPH"/>
                <a:cs typeface="IchigoJam-GRAPH"/>
                <a:sym typeface="IchigoJam-GRAPH"/>
              </a:rPr>
              <a:t>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shift"/>
          <p:cNvSpPr/>
          <p:nvPr/>
        </p:nvSpPr>
        <p:spPr>
          <a:xfrm>
            <a:off x="1342895" y="3516162"/>
            <a:ext cx="2973307" cy="1217026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shift</a:t>
            </a:r>
          </a:p>
        </p:txBody>
      </p:sp>
      <p:sp>
        <p:nvSpPr>
          <p:cNvPr id="1165" name="Arrow"/>
          <p:cNvSpPr/>
          <p:nvPr/>
        </p:nvSpPr>
        <p:spPr>
          <a:xfrm>
            <a:off x="8678591" y="3523512"/>
            <a:ext cx="1135092" cy="113509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66" name="+"/>
          <p:cNvSpPr txBox="1"/>
          <p:nvPr/>
        </p:nvSpPr>
        <p:spPr>
          <a:xfrm>
            <a:off x="4535153" y="3289522"/>
            <a:ext cx="993664" cy="137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+</a:t>
            </a:r>
          </a:p>
        </p:txBody>
      </p:sp>
      <p:sp>
        <p:nvSpPr>
          <p:cNvPr id="1167" name="=…"/>
          <p:cNvSpPr/>
          <p:nvPr/>
        </p:nvSpPr>
        <p:spPr>
          <a:xfrm>
            <a:off x="6007833" y="2966826"/>
            <a:ext cx="2217090" cy="217479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=</a:t>
            </a:r>
          </a:p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</a:p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ほ</a:t>
            </a:r>
          </a:p>
        </p:txBody>
      </p:sp>
      <p:sp>
        <p:nvSpPr>
          <p:cNvPr id="1168" name="-"/>
          <p:cNvSpPr txBox="1"/>
          <p:nvPr/>
        </p:nvSpPr>
        <p:spPr>
          <a:xfrm>
            <a:off x="5268302" y="3405801"/>
            <a:ext cx="2372340" cy="124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-</a:t>
            </a:r>
          </a:p>
        </p:txBody>
      </p:sp>
      <p:sp>
        <p:nvSpPr>
          <p:cNvPr id="1169" name="キーのうえにあるもじは…"/>
          <p:cNvSpPr txBox="1"/>
          <p:nvPr/>
        </p:nvSpPr>
        <p:spPr>
          <a:xfrm>
            <a:off x="522269" y="117352"/>
            <a:ext cx="11960261" cy="217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キーのうえにあるもじは</a:t>
            </a:r>
          </a:p>
          <a:p>
            <a:pPr>
              <a:defRPr sz="4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シフトキーをおしながらおす</a:t>
            </a:r>
          </a:p>
        </p:txBody>
      </p:sp>
      <p:sp>
        <p:nvSpPr>
          <p:cNvPr id="1170" name="="/>
          <p:cNvSpPr txBox="1"/>
          <p:nvPr/>
        </p:nvSpPr>
        <p:spPr>
          <a:xfrm>
            <a:off x="10347118" y="3357727"/>
            <a:ext cx="1270337" cy="1292834"/>
          </a:xfrm>
          <a:prstGeom prst="rect">
            <a:avLst/>
          </a:prstGeom>
          <a:solidFill>
            <a:srgbClr val="000000"/>
          </a:solidFill>
          <a:ln w="889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=</a:t>
            </a:r>
          </a:p>
        </p:txBody>
      </p:sp>
      <p:pic>
        <p:nvPicPr>
          <p:cNvPr id="1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1700212" y="5657871"/>
            <a:ext cx="9604279" cy="4043033"/>
          </a:xfrm>
          <a:prstGeom prst="rect">
            <a:avLst/>
          </a:prstGeom>
          <a:ln w="12700">
            <a:miter lim="400000"/>
          </a:ln>
        </p:spPr>
      </p:pic>
      <p:sp>
        <p:nvSpPr>
          <p:cNvPr id="1172" name="Circle"/>
          <p:cNvSpPr/>
          <p:nvPr/>
        </p:nvSpPr>
        <p:spPr>
          <a:xfrm>
            <a:off x="2181583" y="7814978"/>
            <a:ext cx="1295931" cy="129593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73" name="Circle"/>
          <p:cNvSpPr/>
          <p:nvPr/>
        </p:nvSpPr>
        <p:spPr>
          <a:xfrm>
            <a:off x="8401745" y="6093173"/>
            <a:ext cx="1163177" cy="1163177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74" name="ほ"/>
          <p:cNvSpPr txBox="1"/>
          <p:nvPr/>
        </p:nvSpPr>
        <p:spPr>
          <a:xfrm>
            <a:off x="8837283" y="6496961"/>
            <a:ext cx="29210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ほ</a:t>
            </a:r>
          </a:p>
        </p:txBody>
      </p:sp>
      <p:sp>
        <p:nvSpPr>
          <p:cNvPr id="1175" name="Shift"/>
          <p:cNvSpPr txBox="1"/>
          <p:nvPr/>
        </p:nvSpPr>
        <p:spPr>
          <a:xfrm>
            <a:off x="2607217" y="8310542"/>
            <a:ext cx="44466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Shift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ひかりセンサーをつなごう"/>
          <p:cNvSpPr txBox="1"/>
          <p:nvPr>
            <p:ph type="title"/>
          </p:nvPr>
        </p:nvSpPr>
        <p:spPr>
          <a:xfrm>
            <a:off x="132258" y="2447957"/>
            <a:ext cx="12740284" cy="4857686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ひかりセンサーをつなごう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ブレッドボード"/>
          <p:cNvSpPr txBox="1"/>
          <p:nvPr>
            <p:ph type="title"/>
          </p:nvPr>
        </p:nvSpPr>
        <p:spPr>
          <a:xfrm>
            <a:off x="-612808" y="-244443"/>
            <a:ext cx="12740283" cy="4857686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ブレッドボード</a:t>
            </a:r>
          </a:p>
        </p:txBody>
      </p:sp>
      <p:sp>
        <p:nvSpPr>
          <p:cNvPr id="1180" name="Rounded Rectangle"/>
          <p:cNvSpPr/>
          <p:nvPr/>
        </p:nvSpPr>
        <p:spPr>
          <a:xfrm>
            <a:off x="9845094" y="1491865"/>
            <a:ext cx="1278317" cy="1348544"/>
          </a:xfrm>
          <a:prstGeom prst="roundRect">
            <a:avLst>
              <a:gd name="adj" fmla="val 1435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1" name="Rounded Rectangle"/>
          <p:cNvSpPr/>
          <p:nvPr/>
        </p:nvSpPr>
        <p:spPr>
          <a:xfrm>
            <a:off x="10006172" y="1337443"/>
            <a:ext cx="956160" cy="1657388"/>
          </a:xfrm>
          <a:prstGeom prst="roundRect">
            <a:avLst>
              <a:gd name="adj" fmla="val 19192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2" name="Oval"/>
          <p:cNvSpPr/>
          <p:nvPr/>
        </p:nvSpPr>
        <p:spPr>
          <a:xfrm>
            <a:off x="9945054" y="1564609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3" name="Oval"/>
          <p:cNvSpPr/>
          <p:nvPr/>
        </p:nvSpPr>
        <p:spPr>
          <a:xfrm>
            <a:off x="10226681" y="1564609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4" name="Oval"/>
          <p:cNvSpPr/>
          <p:nvPr/>
        </p:nvSpPr>
        <p:spPr>
          <a:xfrm>
            <a:off x="10420860" y="1564609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5" name="Oval"/>
          <p:cNvSpPr/>
          <p:nvPr/>
        </p:nvSpPr>
        <p:spPr>
          <a:xfrm>
            <a:off x="10615039" y="1564609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6" name="Oval"/>
          <p:cNvSpPr/>
          <p:nvPr/>
        </p:nvSpPr>
        <p:spPr>
          <a:xfrm>
            <a:off x="10896666" y="1564609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7" name="Oval"/>
          <p:cNvSpPr/>
          <p:nvPr/>
        </p:nvSpPr>
        <p:spPr>
          <a:xfrm>
            <a:off x="9949807" y="1834963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8" name="Oval"/>
          <p:cNvSpPr/>
          <p:nvPr/>
        </p:nvSpPr>
        <p:spPr>
          <a:xfrm>
            <a:off x="10231434" y="1834963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9" name="Oval"/>
          <p:cNvSpPr/>
          <p:nvPr/>
        </p:nvSpPr>
        <p:spPr>
          <a:xfrm>
            <a:off x="10425614" y="1834963"/>
            <a:ext cx="126783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0" name="Oval"/>
          <p:cNvSpPr/>
          <p:nvPr/>
        </p:nvSpPr>
        <p:spPr>
          <a:xfrm>
            <a:off x="10619792" y="1834963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1" name="Oval"/>
          <p:cNvSpPr/>
          <p:nvPr/>
        </p:nvSpPr>
        <p:spPr>
          <a:xfrm>
            <a:off x="10901419" y="1834963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2" name="Oval"/>
          <p:cNvSpPr/>
          <p:nvPr/>
        </p:nvSpPr>
        <p:spPr>
          <a:xfrm>
            <a:off x="9949807" y="2108977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3" name="Oval"/>
          <p:cNvSpPr/>
          <p:nvPr/>
        </p:nvSpPr>
        <p:spPr>
          <a:xfrm>
            <a:off x="10231434" y="2108977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4" name="Oval"/>
          <p:cNvSpPr/>
          <p:nvPr/>
        </p:nvSpPr>
        <p:spPr>
          <a:xfrm>
            <a:off x="10425614" y="2108977"/>
            <a:ext cx="126783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5" name="Oval"/>
          <p:cNvSpPr/>
          <p:nvPr/>
        </p:nvSpPr>
        <p:spPr>
          <a:xfrm>
            <a:off x="10619792" y="2108977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6" name="Oval"/>
          <p:cNvSpPr/>
          <p:nvPr/>
        </p:nvSpPr>
        <p:spPr>
          <a:xfrm>
            <a:off x="10901419" y="2108977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7" name="Oval"/>
          <p:cNvSpPr/>
          <p:nvPr/>
        </p:nvSpPr>
        <p:spPr>
          <a:xfrm>
            <a:off x="9949807" y="2382991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8" name="Oval"/>
          <p:cNvSpPr/>
          <p:nvPr/>
        </p:nvSpPr>
        <p:spPr>
          <a:xfrm>
            <a:off x="10231434" y="2382991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9" name="Oval"/>
          <p:cNvSpPr/>
          <p:nvPr/>
        </p:nvSpPr>
        <p:spPr>
          <a:xfrm>
            <a:off x="10425614" y="2382991"/>
            <a:ext cx="126783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00" name="Oval"/>
          <p:cNvSpPr/>
          <p:nvPr/>
        </p:nvSpPr>
        <p:spPr>
          <a:xfrm>
            <a:off x="10619792" y="2382991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01" name="Oval"/>
          <p:cNvSpPr/>
          <p:nvPr/>
        </p:nvSpPr>
        <p:spPr>
          <a:xfrm>
            <a:off x="10901419" y="2382991"/>
            <a:ext cx="126784" cy="114320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02" name="Oval"/>
          <p:cNvSpPr/>
          <p:nvPr/>
        </p:nvSpPr>
        <p:spPr>
          <a:xfrm>
            <a:off x="9949807" y="2653345"/>
            <a:ext cx="126784" cy="114319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03" name="Oval"/>
          <p:cNvSpPr/>
          <p:nvPr/>
        </p:nvSpPr>
        <p:spPr>
          <a:xfrm>
            <a:off x="10231434" y="2653345"/>
            <a:ext cx="126784" cy="114319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04" name="Oval"/>
          <p:cNvSpPr/>
          <p:nvPr/>
        </p:nvSpPr>
        <p:spPr>
          <a:xfrm>
            <a:off x="10425614" y="2653345"/>
            <a:ext cx="126783" cy="114319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05" name="Oval"/>
          <p:cNvSpPr/>
          <p:nvPr/>
        </p:nvSpPr>
        <p:spPr>
          <a:xfrm>
            <a:off x="10619792" y="2653345"/>
            <a:ext cx="126784" cy="114319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06" name="Oval"/>
          <p:cNvSpPr/>
          <p:nvPr/>
        </p:nvSpPr>
        <p:spPr>
          <a:xfrm>
            <a:off x="10901419" y="2653345"/>
            <a:ext cx="126784" cy="114319"/>
          </a:xfrm>
          <a:prstGeom prst="ellipse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07" name="Line"/>
          <p:cNvSpPr/>
          <p:nvPr/>
        </p:nvSpPr>
        <p:spPr>
          <a:xfrm flipV="1">
            <a:off x="10149259" y="1573819"/>
            <a:ext cx="1" cy="1184635"/>
          </a:xfrm>
          <a:prstGeom prst="line">
            <a:avLst/>
          </a:prstGeom>
          <a:ln w="25400">
            <a:solidFill>
              <a:schemeClr val="accent4">
                <a:hueOff val="46120"/>
                <a:satOff val="4178"/>
                <a:lumOff val="-1673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08" name="Line"/>
          <p:cNvSpPr/>
          <p:nvPr/>
        </p:nvSpPr>
        <p:spPr>
          <a:xfrm flipV="1">
            <a:off x="10819245" y="1573819"/>
            <a:ext cx="1" cy="1184635"/>
          </a:xfrm>
          <a:prstGeom prst="line">
            <a:avLst/>
          </a:prstGeom>
          <a:ln w="25400">
            <a:solidFill>
              <a:schemeClr val="accent4">
                <a:hueOff val="46120"/>
                <a:satOff val="4178"/>
                <a:lumOff val="-1673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09" name="1 2 3"/>
          <p:cNvSpPr txBox="1"/>
          <p:nvPr/>
        </p:nvSpPr>
        <p:spPr>
          <a:xfrm>
            <a:off x="10167468" y="2719592"/>
            <a:ext cx="633569" cy="311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/>
            </a:lvl1pPr>
          </a:lstStyle>
          <a:p>
            <a:pPr/>
            <a:r>
              <a:t>1 2 3</a:t>
            </a:r>
          </a:p>
        </p:txBody>
      </p:sp>
      <p:grpSp>
        <p:nvGrpSpPr>
          <p:cNvPr id="1240" name="Group"/>
          <p:cNvGrpSpPr/>
          <p:nvPr/>
        </p:nvGrpSpPr>
        <p:grpSpPr>
          <a:xfrm>
            <a:off x="1539294" y="4655386"/>
            <a:ext cx="2560212" cy="3392571"/>
            <a:chOff x="0" y="0"/>
            <a:chExt cx="2560211" cy="3392569"/>
          </a:xfrm>
        </p:grpSpPr>
        <p:sp>
          <p:nvSpPr>
            <p:cNvPr id="1210" name="Rounded Rectangle"/>
            <p:cNvSpPr/>
            <p:nvPr/>
          </p:nvSpPr>
          <p:spPr>
            <a:xfrm>
              <a:off x="0" y="309275"/>
              <a:ext cx="2560212" cy="2700866"/>
            </a:xfrm>
            <a:prstGeom prst="roundRect">
              <a:avLst>
                <a:gd name="adj" fmla="val 14355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1" name="Rounded Rectangle"/>
            <p:cNvSpPr/>
            <p:nvPr/>
          </p:nvSpPr>
          <p:spPr>
            <a:xfrm>
              <a:off x="322607" y="0"/>
              <a:ext cx="1914997" cy="3319416"/>
            </a:xfrm>
            <a:prstGeom prst="roundRect">
              <a:avLst>
                <a:gd name="adj" fmla="val 19192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2" name="Oval"/>
            <p:cNvSpPr/>
            <p:nvPr/>
          </p:nvSpPr>
          <p:spPr>
            <a:xfrm>
              <a:off x="200200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3" name="Oval"/>
            <p:cNvSpPr/>
            <p:nvPr/>
          </p:nvSpPr>
          <p:spPr>
            <a:xfrm>
              <a:off x="764242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4" name="Oval"/>
            <p:cNvSpPr/>
            <p:nvPr/>
          </p:nvSpPr>
          <p:spPr>
            <a:xfrm>
              <a:off x="1153145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5" name="Oval"/>
            <p:cNvSpPr/>
            <p:nvPr/>
          </p:nvSpPr>
          <p:spPr>
            <a:xfrm>
              <a:off x="1542048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6" name="Oval"/>
            <p:cNvSpPr/>
            <p:nvPr/>
          </p:nvSpPr>
          <p:spPr>
            <a:xfrm>
              <a:off x="210609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7" name="Oval"/>
            <p:cNvSpPr/>
            <p:nvPr/>
          </p:nvSpPr>
          <p:spPr>
            <a:xfrm>
              <a:off x="209720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8" name="Oval"/>
            <p:cNvSpPr/>
            <p:nvPr/>
          </p:nvSpPr>
          <p:spPr>
            <a:xfrm>
              <a:off x="773763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19" name="Oval"/>
            <p:cNvSpPr/>
            <p:nvPr/>
          </p:nvSpPr>
          <p:spPr>
            <a:xfrm>
              <a:off x="1162665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0" name="Oval"/>
            <p:cNvSpPr/>
            <p:nvPr/>
          </p:nvSpPr>
          <p:spPr>
            <a:xfrm>
              <a:off x="1551567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1" name="Oval"/>
            <p:cNvSpPr/>
            <p:nvPr/>
          </p:nvSpPr>
          <p:spPr>
            <a:xfrm>
              <a:off x="2115610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2" name="Oval"/>
            <p:cNvSpPr/>
            <p:nvPr/>
          </p:nvSpPr>
          <p:spPr>
            <a:xfrm>
              <a:off x="209720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3" name="Oval"/>
            <p:cNvSpPr/>
            <p:nvPr/>
          </p:nvSpPr>
          <p:spPr>
            <a:xfrm>
              <a:off x="773763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4" name="Oval"/>
            <p:cNvSpPr/>
            <p:nvPr/>
          </p:nvSpPr>
          <p:spPr>
            <a:xfrm>
              <a:off x="1162665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5" name="Oval"/>
            <p:cNvSpPr/>
            <p:nvPr/>
          </p:nvSpPr>
          <p:spPr>
            <a:xfrm>
              <a:off x="1551567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6" name="Oval"/>
            <p:cNvSpPr/>
            <p:nvPr/>
          </p:nvSpPr>
          <p:spPr>
            <a:xfrm>
              <a:off x="2115610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7" name="Oval"/>
            <p:cNvSpPr/>
            <p:nvPr/>
          </p:nvSpPr>
          <p:spPr>
            <a:xfrm>
              <a:off x="209720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8" name="Oval"/>
            <p:cNvSpPr/>
            <p:nvPr/>
          </p:nvSpPr>
          <p:spPr>
            <a:xfrm>
              <a:off x="773763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9" name="Oval"/>
            <p:cNvSpPr/>
            <p:nvPr/>
          </p:nvSpPr>
          <p:spPr>
            <a:xfrm>
              <a:off x="1162665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0" name="Oval"/>
            <p:cNvSpPr/>
            <p:nvPr/>
          </p:nvSpPr>
          <p:spPr>
            <a:xfrm>
              <a:off x="1551567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1" name="Oval"/>
            <p:cNvSpPr/>
            <p:nvPr/>
          </p:nvSpPr>
          <p:spPr>
            <a:xfrm>
              <a:off x="2115610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2" name="Oval"/>
            <p:cNvSpPr/>
            <p:nvPr/>
          </p:nvSpPr>
          <p:spPr>
            <a:xfrm>
              <a:off x="209720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3" name="Oval"/>
            <p:cNvSpPr/>
            <p:nvPr/>
          </p:nvSpPr>
          <p:spPr>
            <a:xfrm>
              <a:off x="773763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4" name="Oval"/>
            <p:cNvSpPr/>
            <p:nvPr/>
          </p:nvSpPr>
          <p:spPr>
            <a:xfrm>
              <a:off x="1162665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5" name="Oval"/>
            <p:cNvSpPr/>
            <p:nvPr/>
          </p:nvSpPr>
          <p:spPr>
            <a:xfrm>
              <a:off x="1551567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6" name="Oval"/>
            <p:cNvSpPr/>
            <p:nvPr/>
          </p:nvSpPr>
          <p:spPr>
            <a:xfrm>
              <a:off x="2115610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37" name="Line"/>
            <p:cNvSpPr/>
            <p:nvPr/>
          </p:nvSpPr>
          <p:spPr>
            <a:xfrm flipV="1">
              <a:off x="609182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38" name="Line"/>
            <p:cNvSpPr/>
            <p:nvPr/>
          </p:nvSpPr>
          <p:spPr>
            <a:xfrm flipV="1">
              <a:off x="1951030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39" name="1 2 3"/>
            <p:cNvSpPr txBox="1"/>
            <p:nvPr/>
          </p:nvSpPr>
          <p:spPr>
            <a:xfrm>
              <a:off x="645651" y="2768167"/>
              <a:ext cx="1268912" cy="62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1 2 3</a:t>
              </a:r>
            </a:p>
          </p:txBody>
        </p:sp>
      </p:grpSp>
      <p:grpSp>
        <p:nvGrpSpPr>
          <p:cNvPr id="1271" name="Group"/>
          <p:cNvGrpSpPr/>
          <p:nvPr/>
        </p:nvGrpSpPr>
        <p:grpSpPr>
          <a:xfrm>
            <a:off x="8659760" y="4655386"/>
            <a:ext cx="2560213" cy="3392571"/>
            <a:chOff x="0" y="0"/>
            <a:chExt cx="2560211" cy="3392569"/>
          </a:xfrm>
        </p:grpSpPr>
        <p:sp>
          <p:nvSpPr>
            <p:cNvPr id="1241" name="Rounded Rectangle"/>
            <p:cNvSpPr/>
            <p:nvPr/>
          </p:nvSpPr>
          <p:spPr>
            <a:xfrm>
              <a:off x="0" y="309275"/>
              <a:ext cx="2560212" cy="2700866"/>
            </a:xfrm>
            <a:prstGeom prst="roundRect">
              <a:avLst>
                <a:gd name="adj" fmla="val 14355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2" name="Rounded Rectangle"/>
            <p:cNvSpPr/>
            <p:nvPr/>
          </p:nvSpPr>
          <p:spPr>
            <a:xfrm>
              <a:off x="322607" y="0"/>
              <a:ext cx="1914997" cy="3319416"/>
            </a:xfrm>
            <a:prstGeom prst="roundRect">
              <a:avLst>
                <a:gd name="adj" fmla="val 19192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3" name="Oval"/>
            <p:cNvSpPr/>
            <p:nvPr/>
          </p:nvSpPr>
          <p:spPr>
            <a:xfrm>
              <a:off x="200200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4" name="Oval"/>
            <p:cNvSpPr/>
            <p:nvPr/>
          </p:nvSpPr>
          <p:spPr>
            <a:xfrm>
              <a:off x="764242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5" name="Oval"/>
            <p:cNvSpPr/>
            <p:nvPr/>
          </p:nvSpPr>
          <p:spPr>
            <a:xfrm>
              <a:off x="1153145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6" name="Oval"/>
            <p:cNvSpPr/>
            <p:nvPr/>
          </p:nvSpPr>
          <p:spPr>
            <a:xfrm>
              <a:off x="1542048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7" name="Oval"/>
            <p:cNvSpPr/>
            <p:nvPr/>
          </p:nvSpPr>
          <p:spPr>
            <a:xfrm>
              <a:off x="210609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8" name="Oval"/>
            <p:cNvSpPr/>
            <p:nvPr/>
          </p:nvSpPr>
          <p:spPr>
            <a:xfrm>
              <a:off x="209720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49" name="Oval"/>
            <p:cNvSpPr/>
            <p:nvPr/>
          </p:nvSpPr>
          <p:spPr>
            <a:xfrm>
              <a:off x="773763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0" name="Oval"/>
            <p:cNvSpPr/>
            <p:nvPr/>
          </p:nvSpPr>
          <p:spPr>
            <a:xfrm>
              <a:off x="1162665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1" name="Oval"/>
            <p:cNvSpPr/>
            <p:nvPr/>
          </p:nvSpPr>
          <p:spPr>
            <a:xfrm>
              <a:off x="1551567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2" name="Oval"/>
            <p:cNvSpPr/>
            <p:nvPr/>
          </p:nvSpPr>
          <p:spPr>
            <a:xfrm>
              <a:off x="2115610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3" name="Oval"/>
            <p:cNvSpPr/>
            <p:nvPr/>
          </p:nvSpPr>
          <p:spPr>
            <a:xfrm>
              <a:off x="209720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4" name="Oval"/>
            <p:cNvSpPr/>
            <p:nvPr/>
          </p:nvSpPr>
          <p:spPr>
            <a:xfrm>
              <a:off x="773763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5" name="Oval"/>
            <p:cNvSpPr/>
            <p:nvPr/>
          </p:nvSpPr>
          <p:spPr>
            <a:xfrm>
              <a:off x="1162665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6" name="Oval"/>
            <p:cNvSpPr/>
            <p:nvPr/>
          </p:nvSpPr>
          <p:spPr>
            <a:xfrm>
              <a:off x="1551567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7" name="Oval"/>
            <p:cNvSpPr/>
            <p:nvPr/>
          </p:nvSpPr>
          <p:spPr>
            <a:xfrm>
              <a:off x="2115610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8" name="Oval"/>
            <p:cNvSpPr/>
            <p:nvPr/>
          </p:nvSpPr>
          <p:spPr>
            <a:xfrm>
              <a:off x="209720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59" name="Oval"/>
            <p:cNvSpPr/>
            <p:nvPr/>
          </p:nvSpPr>
          <p:spPr>
            <a:xfrm>
              <a:off x="773763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0" name="Oval"/>
            <p:cNvSpPr/>
            <p:nvPr/>
          </p:nvSpPr>
          <p:spPr>
            <a:xfrm>
              <a:off x="1162665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1" name="Oval"/>
            <p:cNvSpPr/>
            <p:nvPr/>
          </p:nvSpPr>
          <p:spPr>
            <a:xfrm>
              <a:off x="1551567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2" name="Oval"/>
            <p:cNvSpPr/>
            <p:nvPr/>
          </p:nvSpPr>
          <p:spPr>
            <a:xfrm>
              <a:off x="2115610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3" name="Oval"/>
            <p:cNvSpPr/>
            <p:nvPr/>
          </p:nvSpPr>
          <p:spPr>
            <a:xfrm>
              <a:off x="209720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4" name="Oval"/>
            <p:cNvSpPr/>
            <p:nvPr/>
          </p:nvSpPr>
          <p:spPr>
            <a:xfrm>
              <a:off x="773763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5" name="Oval"/>
            <p:cNvSpPr/>
            <p:nvPr/>
          </p:nvSpPr>
          <p:spPr>
            <a:xfrm>
              <a:off x="1162665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6" name="Oval"/>
            <p:cNvSpPr/>
            <p:nvPr/>
          </p:nvSpPr>
          <p:spPr>
            <a:xfrm>
              <a:off x="1551567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7" name="Oval"/>
            <p:cNvSpPr/>
            <p:nvPr/>
          </p:nvSpPr>
          <p:spPr>
            <a:xfrm>
              <a:off x="2115610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68" name="Line"/>
            <p:cNvSpPr/>
            <p:nvPr/>
          </p:nvSpPr>
          <p:spPr>
            <a:xfrm flipV="1">
              <a:off x="609182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69" name="Line"/>
            <p:cNvSpPr/>
            <p:nvPr/>
          </p:nvSpPr>
          <p:spPr>
            <a:xfrm flipV="1">
              <a:off x="1951030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70" name="1 2 3"/>
            <p:cNvSpPr txBox="1"/>
            <p:nvPr/>
          </p:nvSpPr>
          <p:spPr>
            <a:xfrm>
              <a:off x="645651" y="2768167"/>
              <a:ext cx="1268912" cy="62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1 2 3</a:t>
              </a:r>
            </a:p>
          </p:txBody>
        </p:sp>
      </p:grpSp>
      <p:grpSp>
        <p:nvGrpSpPr>
          <p:cNvPr id="1274" name="Group"/>
          <p:cNvGrpSpPr/>
          <p:nvPr/>
        </p:nvGrpSpPr>
        <p:grpSpPr>
          <a:xfrm rot="10800000">
            <a:off x="3791295" y="5068476"/>
            <a:ext cx="1087976" cy="325769"/>
            <a:chOff x="0" y="0"/>
            <a:chExt cx="1087975" cy="325768"/>
          </a:xfrm>
        </p:grpSpPr>
        <p:sp>
          <p:nvSpPr>
            <p:cNvPr id="1272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73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277" name="Group"/>
          <p:cNvGrpSpPr/>
          <p:nvPr/>
        </p:nvGrpSpPr>
        <p:grpSpPr>
          <a:xfrm rot="10800000">
            <a:off x="3791295" y="6694076"/>
            <a:ext cx="1087976" cy="325769"/>
            <a:chOff x="0" y="0"/>
            <a:chExt cx="1087975" cy="325768"/>
          </a:xfrm>
        </p:grpSpPr>
        <p:sp>
          <p:nvSpPr>
            <p:cNvPr id="1275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76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278" name="つながってる"/>
          <p:cNvSpPr txBox="1"/>
          <p:nvPr/>
        </p:nvSpPr>
        <p:spPr>
          <a:xfrm>
            <a:off x="4328583" y="5764760"/>
            <a:ext cx="2857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つながってる</a:t>
            </a:r>
          </a:p>
        </p:txBody>
      </p:sp>
      <p:grpSp>
        <p:nvGrpSpPr>
          <p:cNvPr id="1281" name="Group"/>
          <p:cNvGrpSpPr/>
          <p:nvPr/>
        </p:nvGrpSpPr>
        <p:grpSpPr>
          <a:xfrm rot="16200000">
            <a:off x="8439494" y="7812716"/>
            <a:ext cx="1087977" cy="325769"/>
            <a:chOff x="0" y="0"/>
            <a:chExt cx="1087975" cy="325768"/>
          </a:xfrm>
        </p:grpSpPr>
        <p:sp>
          <p:nvSpPr>
            <p:cNvPr id="1279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80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284" name="Group"/>
          <p:cNvGrpSpPr/>
          <p:nvPr/>
        </p:nvGrpSpPr>
        <p:grpSpPr>
          <a:xfrm rot="16200000">
            <a:off x="9023694" y="7812716"/>
            <a:ext cx="1087977" cy="325769"/>
            <a:chOff x="0" y="0"/>
            <a:chExt cx="1087975" cy="325768"/>
          </a:xfrm>
        </p:grpSpPr>
        <p:sp>
          <p:nvSpPr>
            <p:cNvPr id="1282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83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285" name="つながっていない"/>
          <p:cNvSpPr txBox="1"/>
          <p:nvPr/>
        </p:nvSpPr>
        <p:spPr>
          <a:xfrm>
            <a:off x="7893049" y="8822657"/>
            <a:ext cx="37719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つながっていない</a:t>
            </a:r>
          </a:p>
        </p:txBody>
      </p:sp>
      <p:sp>
        <p:nvSpPr>
          <p:cNvPr id="1286" name="Line"/>
          <p:cNvSpPr/>
          <p:nvPr/>
        </p:nvSpPr>
        <p:spPr>
          <a:xfrm flipV="1">
            <a:off x="1875366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87" name="Line"/>
          <p:cNvSpPr/>
          <p:nvPr/>
        </p:nvSpPr>
        <p:spPr>
          <a:xfrm flipV="1">
            <a:off x="2459566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88" name="Line"/>
          <p:cNvSpPr/>
          <p:nvPr/>
        </p:nvSpPr>
        <p:spPr>
          <a:xfrm flipV="1">
            <a:off x="2819399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89" name="Line"/>
          <p:cNvSpPr/>
          <p:nvPr/>
        </p:nvSpPr>
        <p:spPr>
          <a:xfrm flipV="1">
            <a:off x="3179233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90" name="Line"/>
          <p:cNvSpPr/>
          <p:nvPr/>
        </p:nvSpPr>
        <p:spPr>
          <a:xfrm flipV="1">
            <a:off x="3766862" y="52511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91" name="Line"/>
          <p:cNvSpPr/>
          <p:nvPr/>
        </p:nvSpPr>
        <p:spPr>
          <a:xfrm flipV="1">
            <a:off x="8994118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92" name="Line"/>
          <p:cNvSpPr/>
          <p:nvPr/>
        </p:nvSpPr>
        <p:spPr>
          <a:xfrm flipV="1">
            <a:off x="9578318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93" name="Line"/>
          <p:cNvSpPr/>
          <p:nvPr/>
        </p:nvSpPr>
        <p:spPr>
          <a:xfrm flipV="1">
            <a:off x="9938152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94" name="Line"/>
          <p:cNvSpPr/>
          <p:nvPr/>
        </p:nvSpPr>
        <p:spPr>
          <a:xfrm flipV="1">
            <a:off x="10297985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95" name="Line"/>
          <p:cNvSpPr/>
          <p:nvPr/>
        </p:nvSpPr>
        <p:spPr>
          <a:xfrm flipV="1">
            <a:off x="10885614" y="5238470"/>
            <a:ext cx="1" cy="2201002"/>
          </a:xfrm>
          <a:prstGeom prst="line">
            <a:avLst/>
          </a:prstGeom>
          <a:ln w="381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Connection Line"/>
          <p:cNvSpPr/>
          <p:nvPr/>
        </p:nvSpPr>
        <p:spPr>
          <a:xfrm>
            <a:off x="4074936" y="6476829"/>
            <a:ext cx="3975089" cy="827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033" y="20000"/>
                  <a:pt x="12233" y="12800"/>
                  <a:pt x="21600" y="0"/>
                </a:cubicBezTo>
              </a:path>
            </a:pathLst>
          </a:custGeom>
          <a:ln w="76200">
            <a:solidFill>
              <a:schemeClr val="accent5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327" name="Group"/>
          <p:cNvGrpSpPr/>
          <p:nvPr/>
        </p:nvGrpSpPr>
        <p:grpSpPr>
          <a:xfrm>
            <a:off x="740126" y="5095652"/>
            <a:ext cx="2560213" cy="3319417"/>
            <a:chOff x="0" y="0"/>
            <a:chExt cx="2560211" cy="3319415"/>
          </a:xfrm>
        </p:grpSpPr>
        <p:sp>
          <p:nvSpPr>
            <p:cNvPr id="1298" name="Rounded Rectangle"/>
            <p:cNvSpPr/>
            <p:nvPr/>
          </p:nvSpPr>
          <p:spPr>
            <a:xfrm>
              <a:off x="0" y="309275"/>
              <a:ext cx="2560212" cy="2700866"/>
            </a:xfrm>
            <a:prstGeom prst="roundRect">
              <a:avLst>
                <a:gd name="adj" fmla="val 14355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99" name="Rounded Rectangle"/>
            <p:cNvSpPr/>
            <p:nvPr/>
          </p:nvSpPr>
          <p:spPr>
            <a:xfrm>
              <a:off x="322607" y="0"/>
              <a:ext cx="1914997" cy="3319416"/>
            </a:xfrm>
            <a:prstGeom prst="roundRect">
              <a:avLst>
                <a:gd name="adj" fmla="val 19192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0" name="Oval"/>
            <p:cNvSpPr/>
            <p:nvPr/>
          </p:nvSpPr>
          <p:spPr>
            <a:xfrm>
              <a:off x="20020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1" name="Oval"/>
            <p:cNvSpPr/>
            <p:nvPr/>
          </p:nvSpPr>
          <p:spPr>
            <a:xfrm>
              <a:off x="764242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2" name="Oval"/>
            <p:cNvSpPr/>
            <p:nvPr/>
          </p:nvSpPr>
          <p:spPr>
            <a:xfrm>
              <a:off x="1153145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3" name="Oval"/>
            <p:cNvSpPr/>
            <p:nvPr/>
          </p:nvSpPr>
          <p:spPr>
            <a:xfrm>
              <a:off x="1542048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4" name="Oval"/>
            <p:cNvSpPr/>
            <p:nvPr/>
          </p:nvSpPr>
          <p:spPr>
            <a:xfrm>
              <a:off x="210609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5" name="Oval"/>
            <p:cNvSpPr/>
            <p:nvPr/>
          </p:nvSpPr>
          <p:spPr>
            <a:xfrm>
              <a:off x="209720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6" name="Oval"/>
            <p:cNvSpPr/>
            <p:nvPr/>
          </p:nvSpPr>
          <p:spPr>
            <a:xfrm>
              <a:off x="773763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7" name="Oval"/>
            <p:cNvSpPr/>
            <p:nvPr/>
          </p:nvSpPr>
          <p:spPr>
            <a:xfrm>
              <a:off x="1162665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8" name="Oval"/>
            <p:cNvSpPr/>
            <p:nvPr/>
          </p:nvSpPr>
          <p:spPr>
            <a:xfrm>
              <a:off x="1551567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09" name="Oval"/>
            <p:cNvSpPr/>
            <p:nvPr/>
          </p:nvSpPr>
          <p:spPr>
            <a:xfrm>
              <a:off x="2115610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0" name="Oval"/>
            <p:cNvSpPr/>
            <p:nvPr/>
          </p:nvSpPr>
          <p:spPr>
            <a:xfrm>
              <a:off x="209720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1" name="Oval"/>
            <p:cNvSpPr/>
            <p:nvPr/>
          </p:nvSpPr>
          <p:spPr>
            <a:xfrm>
              <a:off x="773763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2" name="Oval"/>
            <p:cNvSpPr/>
            <p:nvPr/>
          </p:nvSpPr>
          <p:spPr>
            <a:xfrm>
              <a:off x="1162665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3" name="Oval"/>
            <p:cNvSpPr/>
            <p:nvPr/>
          </p:nvSpPr>
          <p:spPr>
            <a:xfrm>
              <a:off x="1551567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4" name="Oval"/>
            <p:cNvSpPr/>
            <p:nvPr/>
          </p:nvSpPr>
          <p:spPr>
            <a:xfrm>
              <a:off x="2115610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5" name="Oval"/>
            <p:cNvSpPr/>
            <p:nvPr/>
          </p:nvSpPr>
          <p:spPr>
            <a:xfrm>
              <a:off x="209720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6" name="Oval"/>
            <p:cNvSpPr/>
            <p:nvPr/>
          </p:nvSpPr>
          <p:spPr>
            <a:xfrm>
              <a:off x="773763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7" name="Oval"/>
            <p:cNvSpPr/>
            <p:nvPr/>
          </p:nvSpPr>
          <p:spPr>
            <a:xfrm>
              <a:off x="1162665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8" name="Oval"/>
            <p:cNvSpPr/>
            <p:nvPr/>
          </p:nvSpPr>
          <p:spPr>
            <a:xfrm>
              <a:off x="1551567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19" name="Oval"/>
            <p:cNvSpPr/>
            <p:nvPr/>
          </p:nvSpPr>
          <p:spPr>
            <a:xfrm>
              <a:off x="2115610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20" name="Oval"/>
            <p:cNvSpPr/>
            <p:nvPr/>
          </p:nvSpPr>
          <p:spPr>
            <a:xfrm>
              <a:off x="209720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21" name="Oval"/>
            <p:cNvSpPr/>
            <p:nvPr/>
          </p:nvSpPr>
          <p:spPr>
            <a:xfrm>
              <a:off x="773763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22" name="Oval"/>
            <p:cNvSpPr/>
            <p:nvPr/>
          </p:nvSpPr>
          <p:spPr>
            <a:xfrm>
              <a:off x="1162665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23" name="Oval"/>
            <p:cNvSpPr/>
            <p:nvPr/>
          </p:nvSpPr>
          <p:spPr>
            <a:xfrm>
              <a:off x="1551567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24" name="Oval"/>
            <p:cNvSpPr/>
            <p:nvPr/>
          </p:nvSpPr>
          <p:spPr>
            <a:xfrm>
              <a:off x="2115610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25" name="Line"/>
            <p:cNvSpPr/>
            <p:nvPr/>
          </p:nvSpPr>
          <p:spPr>
            <a:xfrm flipV="1">
              <a:off x="609182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26" name="Line"/>
            <p:cNvSpPr/>
            <p:nvPr/>
          </p:nvSpPr>
          <p:spPr>
            <a:xfrm flipV="1">
              <a:off x="1951030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pic>
        <p:nvPicPr>
          <p:cNvPr id="13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0699" y="3990750"/>
            <a:ext cx="5890935" cy="5225515"/>
          </a:xfrm>
          <a:prstGeom prst="rect">
            <a:avLst/>
          </a:prstGeom>
          <a:ln w="12700">
            <a:miter lim="400000"/>
          </a:ln>
        </p:spPr>
      </p:pic>
      <p:sp>
        <p:nvSpPr>
          <p:cNvPr id="1329" name="?ANA(2)"/>
          <p:cNvSpPr txBox="1"/>
          <p:nvPr/>
        </p:nvSpPr>
        <p:spPr>
          <a:xfrm>
            <a:off x="1429682" y="705579"/>
            <a:ext cx="36703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?ANA(2)</a:t>
            </a:r>
          </a:p>
        </p:txBody>
      </p:sp>
      <p:sp>
        <p:nvSpPr>
          <p:cNvPr id="1330" name="あかるいほどちいさい"/>
          <p:cNvSpPr txBox="1"/>
          <p:nvPr/>
        </p:nvSpPr>
        <p:spPr>
          <a:xfrm>
            <a:off x="5569597" y="730979"/>
            <a:ext cx="46863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あかるいほどちいさい</a:t>
            </a:r>
          </a:p>
        </p:txBody>
      </p:sp>
      <p:sp>
        <p:nvSpPr>
          <p:cNvPr id="1331" name="NEW…"/>
          <p:cNvSpPr txBox="1"/>
          <p:nvPr/>
        </p:nvSpPr>
        <p:spPr>
          <a:xfrm>
            <a:off x="2585098" y="2265615"/>
            <a:ext cx="62103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NEW</a:t>
            </a:r>
          </a:p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A=ANA(2):?A</a:t>
            </a:r>
          </a:p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WAIT30:GOTO10</a:t>
            </a:r>
          </a:p>
        </p:txBody>
      </p:sp>
      <p:pic>
        <p:nvPicPr>
          <p:cNvPr id="13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640324" y="2561166"/>
            <a:ext cx="1346201" cy="243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1" name="Connection Line"/>
          <p:cNvSpPr/>
          <p:nvPr/>
        </p:nvSpPr>
        <p:spPr>
          <a:xfrm>
            <a:off x="1197857" y="6885374"/>
            <a:ext cx="6843698" cy="2502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01" fill="norm" stroke="1" extrusionOk="0">
                <a:moveTo>
                  <a:pt x="0" y="14949"/>
                </a:moveTo>
                <a:cubicBezTo>
                  <a:pt x="1554" y="21600"/>
                  <a:pt x="8754" y="16617"/>
                  <a:pt x="21600" y="0"/>
                </a:cubicBezTo>
              </a:path>
            </a:pathLst>
          </a:custGeom>
          <a:ln w="762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336" name="Group"/>
          <p:cNvGrpSpPr/>
          <p:nvPr/>
        </p:nvGrpSpPr>
        <p:grpSpPr>
          <a:xfrm rot="16200000">
            <a:off x="553537" y="8279975"/>
            <a:ext cx="1087976" cy="325769"/>
            <a:chOff x="0" y="0"/>
            <a:chExt cx="1087975" cy="325768"/>
          </a:xfrm>
        </p:grpSpPr>
        <p:sp>
          <p:nvSpPr>
            <p:cNvPr id="1334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35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340" name="Group"/>
          <p:cNvGrpSpPr/>
          <p:nvPr/>
        </p:nvGrpSpPr>
        <p:grpSpPr>
          <a:xfrm>
            <a:off x="1640482" y="7882742"/>
            <a:ext cx="1335387" cy="945039"/>
            <a:chOff x="0" y="0"/>
            <a:chExt cx="1335386" cy="945038"/>
          </a:xfrm>
        </p:grpSpPr>
        <p:sp>
          <p:nvSpPr>
            <p:cNvPr id="1362" name="Connection Line"/>
            <p:cNvSpPr/>
            <p:nvPr/>
          </p:nvSpPr>
          <p:spPr>
            <a:xfrm>
              <a:off x="846666" y="0"/>
              <a:ext cx="488721" cy="85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19839" fill="norm" stroke="1" extrusionOk="0">
                  <a:moveTo>
                    <a:pt x="19773" y="0"/>
                  </a:moveTo>
                  <a:cubicBezTo>
                    <a:pt x="21600" y="15123"/>
                    <a:pt x="15009" y="21600"/>
                    <a:pt x="0" y="19431"/>
                  </a:cubicBezTo>
                </a:path>
              </a:pathLst>
            </a:cu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1363" name="Connection Line"/>
            <p:cNvSpPr/>
            <p:nvPr/>
          </p:nvSpPr>
          <p:spPr>
            <a:xfrm>
              <a:off x="-1" y="0"/>
              <a:ext cx="488721" cy="85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19839" fill="norm" stroke="1" extrusionOk="0">
                  <a:moveTo>
                    <a:pt x="297" y="0"/>
                  </a:moveTo>
                  <a:cubicBezTo>
                    <a:pt x="-1530" y="15123"/>
                    <a:pt x="5061" y="21600"/>
                    <a:pt x="20070" y="19431"/>
                  </a:cubicBezTo>
                </a:path>
              </a:pathLst>
            </a:cu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1339" name="Rounded Rectangle"/>
            <p:cNvSpPr/>
            <p:nvPr/>
          </p:nvSpPr>
          <p:spPr>
            <a:xfrm>
              <a:off x="95184" y="517074"/>
              <a:ext cx="1159460" cy="427965"/>
            </a:xfrm>
            <a:prstGeom prst="roundRect">
              <a:avLst>
                <a:gd name="adj" fmla="val 30928"/>
              </a:avLst>
            </a:prstGeom>
            <a:solidFill>
              <a:schemeClr val="accent3">
                <a:hueOff val="-546623"/>
                <a:satOff val="7767"/>
                <a:lumOff val="-1451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364" name="Connection Line"/>
          <p:cNvSpPr/>
          <p:nvPr/>
        </p:nvSpPr>
        <p:spPr>
          <a:xfrm>
            <a:off x="2639628" y="5448935"/>
            <a:ext cx="5401950" cy="742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4" fill="norm" stroke="1" extrusionOk="0">
                <a:moveTo>
                  <a:pt x="0" y="21410"/>
                </a:moveTo>
                <a:cubicBezTo>
                  <a:pt x="9186" y="21600"/>
                  <a:pt x="16386" y="14463"/>
                  <a:pt x="21600" y="0"/>
                </a:cubicBezTo>
              </a:path>
            </a:pathLst>
          </a:custGeom>
          <a:ln w="76200">
            <a:solidFill>
              <a:srgbClr val="A6AAA9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344" name="Group"/>
          <p:cNvGrpSpPr/>
          <p:nvPr/>
        </p:nvGrpSpPr>
        <p:grpSpPr>
          <a:xfrm rot="10800000">
            <a:off x="1640761" y="6033676"/>
            <a:ext cx="1087976" cy="325769"/>
            <a:chOff x="0" y="0"/>
            <a:chExt cx="1087975" cy="325768"/>
          </a:xfrm>
        </p:grpSpPr>
        <p:sp>
          <p:nvSpPr>
            <p:cNvPr id="1342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43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345" name="GND"/>
          <p:cNvSpPr txBox="1"/>
          <p:nvPr/>
        </p:nvSpPr>
        <p:spPr>
          <a:xfrm>
            <a:off x="7312444" y="7278970"/>
            <a:ext cx="120060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GND</a:t>
            </a:r>
          </a:p>
        </p:txBody>
      </p:sp>
      <p:sp>
        <p:nvSpPr>
          <p:cNvPr id="1346" name="IN2"/>
          <p:cNvSpPr txBox="1"/>
          <p:nvPr/>
        </p:nvSpPr>
        <p:spPr>
          <a:xfrm>
            <a:off x="6893551" y="4800108"/>
            <a:ext cx="1080364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IN2</a:t>
            </a:r>
          </a:p>
        </p:txBody>
      </p:sp>
      <p:grpSp>
        <p:nvGrpSpPr>
          <p:cNvPr id="1349" name="Group"/>
          <p:cNvGrpSpPr/>
          <p:nvPr/>
        </p:nvGrpSpPr>
        <p:grpSpPr>
          <a:xfrm rot="10800000">
            <a:off x="2986961" y="7151276"/>
            <a:ext cx="1087976" cy="325769"/>
            <a:chOff x="0" y="0"/>
            <a:chExt cx="1087975" cy="325768"/>
          </a:xfrm>
        </p:grpSpPr>
        <p:sp>
          <p:nvSpPr>
            <p:cNvPr id="1347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48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350" name="3.3V"/>
          <p:cNvSpPr txBox="1"/>
          <p:nvPr/>
        </p:nvSpPr>
        <p:spPr>
          <a:xfrm>
            <a:off x="6669462" y="5917160"/>
            <a:ext cx="12851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3.3V</a:t>
            </a:r>
          </a:p>
        </p:txBody>
      </p:sp>
      <p:sp>
        <p:nvSpPr>
          <p:cNvPr id="1351" name="Rectangle"/>
          <p:cNvSpPr/>
          <p:nvPr/>
        </p:nvSpPr>
        <p:spPr>
          <a:xfrm flipH="1" rot="10800000">
            <a:off x="8041561" y="6592476"/>
            <a:ext cx="450918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52" name="Line"/>
          <p:cNvSpPr/>
          <p:nvPr/>
        </p:nvSpPr>
        <p:spPr>
          <a:xfrm>
            <a:off x="8490824" y="6755360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53" name="Rectangle"/>
          <p:cNvSpPr/>
          <p:nvPr/>
        </p:nvSpPr>
        <p:spPr>
          <a:xfrm flipH="1" rot="10800000">
            <a:off x="8050028" y="6249229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54" name="Line"/>
          <p:cNvSpPr/>
          <p:nvPr/>
        </p:nvSpPr>
        <p:spPr>
          <a:xfrm>
            <a:off x="8499291" y="6412113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55" name="Rectangle"/>
          <p:cNvSpPr/>
          <p:nvPr/>
        </p:nvSpPr>
        <p:spPr>
          <a:xfrm flipH="1" rot="10800000">
            <a:off x="8041561" y="5194693"/>
            <a:ext cx="450918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56" name="Line"/>
          <p:cNvSpPr/>
          <p:nvPr/>
        </p:nvSpPr>
        <p:spPr>
          <a:xfrm>
            <a:off x="8490824" y="5357577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57" name="10kオーム"/>
          <p:cNvSpPr txBox="1"/>
          <p:nvPr/>
        </p:nvSpPr>
        <p:spPr>
          <a:xfrm>
            <a:off x="2982391" y="7948861"/>
            <a:ext cx="233355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10kオーム</a:t>
            </a:r>
          </a:p>
        </p:txBody>
      </p:sp>
      <p:sp>
        <p:nvSpPr>
          <p:cNvPr id="1358" name="Line"/>
          <p:cNvSpPr/>
          <p:nvPr/>
        </p:nvSpPr>
        <p:spPr>
          <a:xfrm>
            <a:off x="1634066" y="4931830"/>
            <a:ext cx="1" cy="6096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59" name="Line"/>
          <p:cNvSpPr/>
          <p:nvPr/>
        </p:nvSpPr>
        <p:spPr>
          <a:xfrm flipH="1">
            <a:off x="1008624" y="4725142"/>
            <a:ext cx="1" cy="8162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Connection Line"/>
          <p:cNvSpPr/>
          <p:nvPr/>
        </p:nvSpPr>
        <p:spPr>
          <a:xfrm>
            <a:off x="4074936" y="6476829"/>
            <a:ext cx="3975089" cy="827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033" y="20000"/>
                  <a:pt x="12233" y="12800"/>
                  <a:pt x="21600" y="0"/>
                </a:cubicBezTo>
              </a:path>
            </a:pathLst>
          </a:custGeom>
          <a:ln w="76200">
            <a:solidFill>
              <a:schemeClr val="accent5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396" name="Group"/>
          <p:cNvGrpSpPr/>
          <p:nvPr/>
        </p:nvGrpSpPr>
        <p:grpSpPr>
          <a:xfrm>
            <a:off x="740126" y="5095652"/>
            <a:ext cx="2560213" cy="3319417"/>
            <a:chOff x="0" y="0"/>
            <a:chExt cx="2560211" cy="3319415"/>
          </a:xfrm>
        </p:grpSpPr>
        <p:sp>
          <p:nvSpPr>
            <p:cNvPr id="1367" name="Rounded Rectangle"/>
            <p:cNvSpPr/>
            <p:nvPr/>
          </p:nvSpPr>
          <p:spPr>
            <a:xfrm>
              <a:off x="0" y="309275"/>
              <a:ext cx="2560212" cy="2700866"/>
            </a:xfrm>
            <a:prstGeom prst="roundRect">
              <a:avLst>
                <a:gd name="adj" fmla="val 14355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68" name="Rounded Rectangle"/>
            <p:cNvSpPr/>
            <p:nvPr/>
          </p:nvSpPr>
          <p:spPr>
            <a:xfrm>
              <a:off x="322607" y="0"/>
              <a:ext cx="1914997" cy="3319416"/>
            </a:xfrm>
            <a:prstGeom prst="roundRect">
              <a:avLst>
                <a:gd name="adj" fmla="val 19192"/>
              </a:avLst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69" name="Oval"/>
            <p:cNvSpPr/>
            <p:nvPr/>
          </p:nvSpPr>
          <p:spPr>
            <a:xfrm>
              <a:off x="20020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0" name="Oval"/>
            <p:cNvSpPr/>
            <p:nvPr/>
          </p:nvSpPr>
          <p:spPr>
            <a:xfrm>
              <a:off x="764242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1" name="Oval"/>
            <p:cNvSpPr/>
            <p:nvPr/>
          </p:nvSpPr>
          <p:spPr>
            <a:xfrm>
              <a:off x="1153145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2" name="Oval"/>
            <p:cNvSpPr/>
            <p:nvPr/>
          </p:nvSpPr>
          <p:spPr>
            <a:xfrm>
              <a:off x="1542048" y="454968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3" name="Oval"/>
            <p:cNvSpPr/>
            <p:nvPr/>
          </p:nvSpPr>
          <p:spPr>
            <a:xfrm>
              <a:off x="2106090" y="454968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4" name="Oval"/>
            <p:cNvSpPr/>
            <p:nvPr/>
          </p:nvSpPr>
          <p:spPr>
            <a:xfrm>
              <a:off x="209720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5" name="Oval"/>
            <p:cNvSpPr/>
            <p:nvPr/>
          </p:nvSpPr>
          <p:spPr>
            <a:xfrm>
              <a:off x="773763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6" name="Oval"/>
            <p:cNvSpPr/>
            <p:nvPr/>
          </p:nvSpPr>
          <p:spPr>
            <a:xfrm>
              <a:off x="1162665" y="996433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7" name="Oval"/>
            <p:cNvSpPr/>
            <p:nvPr/>
          </p:nvSpPr>
          <p:spPr>
            <a:xfrm>
              <a:off x="1551567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8" name="Oval"/>
            <p:cNvSpPr/>
            <p:nvPr/>
          </p:nvSpPr>
          <p:spPr>
            <a:xfrm>
              <a:off x="2115610" y="996433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79" name="Oval"/>
            <p:cNvSpPr/>
            <p:nvPr/>
          </p:nvSpPr>
          <p:spPr>
            <a:xfrm>
              <a:off x="209720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0" name="Oval"/>
            <p:cNvSpPr/>
            <p:nvPr/>
          </p:nvSpPr>
          <p:spPr>
            <a:xfrm>
              <a:off x="773763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1" name="Oval"/>
            <p:cNvSpPr/>
            <p:nvPr/>
          </p:nvSpPr>
          <p:spPr>
            <a:xfrm>
              <a:off x="1162665" y="154522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2" name="Oval"/>
            <p:cNvSpPr/>
            <p:nvPr/>
          </p:nvSpPr>
          <p:spPr>
            <a:xfrm>
              <a:off x="1551567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3" name="Oval"/>
            <p:cNvSpPr/>
            <p:nvPr/>
          </p:nvSpPr>
          <p:spPr>
            <a:xfrm>
              <a:off x="2115610" y="154522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4" name="Oval"/>
            <p:cNvSpPr/>
            <p:nvPr/>
          </p:nvSpPr>
          <p:spPr>
            <a:xfrm>
              <a:off x="209720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5" name="Oval"/>
            <p:cNvSpPr/>
            <p:nvPr/>
          </p:nvSpPr>
          <p:spPr>
            <a:xfrm>
              <a:off x="773763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6" name="Oval"/>
            <p:cNvSpPr/>
            <p:nvPr/>
          </p:nvSpPr>
          <p:spPr>
            <a:xfrm>
              <a:off x="1162665" y="2094024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7" name="Oval"/>
            <p:cNvSpPr/>
            <p:nvPr/>
          </p:nvSpPr>
          <p:spPr>
            <a:xfrm>
              <a:off x="1551567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8" name="Oval"/>
            <p:cNvSpPr/>
            <p:nvPr/>
          </p:nvSpPr>
          <p:spPr>
            <a:xfrm>
              <a:off x="2115610" y="2094024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89" name="Oval"/>
            <p:cNvSpPr/>
            <p:nvPr/>
          </p:nvSpPr>
          <p:spPr>
            <a:xfrm>
              <a:off x="209720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0" name="Oval"/>
            <p:cNvSpPr/>
            <p:nvPr/>
          </p:nvSpPr>
          <p:spPr>
            <a:xfrm>
              <a:off x="773763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1" name="Oval"/>
            <p:cNvSpPr/>
            <p:nvPr/>
          </p:nvSpPr>
          <p:spPr>
            <a:xfrm>
              <a:off x="1162665" y="2635489"/>
              <a:ext cx="253921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2" name="Oval"/>
            <p:cNvSpPr/>
            <p:nvPr/>
          </p:nvSpPr>
          <p:spPr>
            <a:xfrm>
              <a:off x="1551567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3" name="Oval"/>
            <p:cNvSpPr/>
            <p:nvPr/>
          </p:nvSpPr>
          <p:spPr>
            <a:xfrm>
              <a:off x="2115610" y="2635489"/>
              <a:ext cx="253922" cy="228958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94" name="Line"/>
            <p:cNvSpPr/>
            <p:nvPr/>
          </p:nvSpPr>
          <p:spPr>
            <a:xfrm flipV="1">
              <a:off x="609182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95" name="Line"/>
            <p:cNvSpPr/>
            <p:nvPr/>
          </p:nvSpPr>
          <p:spPr>
            <a:xfrm flipV="1">
              <a:off x="1951030" y="473413"/>
              <a:ext cx="1" cy="2372588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46120"/>
                  <a:satOff val="4178"/>
                  <a:lumOff val="-1673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pic>
        <p:nvPicPr>
          <p:cNvPr id="13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0699" y="3990750"/>
            <a:ext cx="5890935" cy="5225515"/>
          </a:xfrm>
          <a:prstGeom prst="rect">
            <a:avLst/>
          </a:prstGeom>
          <a:ln w="12700">
            <a:miter lim="400000"/>
          </a:ln>
        </p:spPr>
      </p:pic>
      <p:sp>
        <p:nvSpPr>
          <p:cNvPr id="1398" name="?ANA(2)"/>
          <p:cNvSpPr txBox="1"/>
          <p:nvPr/>
        </p:nvSpPr>
        <p:spPr>
          <a:xfrm>
            <a:off x="1429682" y="705579"/>
            <a:ext cx="36703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latin typeface="IchigoJam 1.4"/>
                <a:ea typeface="IchigoJam 1.4"/>
                <a:cs typeface="IchigoJam 1.4"/>
                <a:sym typeface="IchigoJam 1.4"/>
              </a:defRPr>
            </a:lvl1pPr>
          </a:lstStyle>
          <a:p>
            <a:pPr/>
            <a:r>
              <a:t>?ANA(2)</a:t>
            </a:r>
          </a:p>
        </p:txBody>
      </p:sp>
      <p:sp>
        <p:nvSpPr>
          <p:cNvPr id="1399" name="あかるいほどちいさい"/>
          <p:cNvSpPr txBox="1"/>
          <p:nvPr/>
        </p:nvSpPr>
        <p:spPr>
          <a:xfrm>
            <a:off x="5569597" y="730979"/>
            <a:ext cx="46863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あかるいほどちいさい</a:t>
            </a:r>
          </a:p>
        </p:txBody>
      </p:sp>
      <p:sp>
        <p:nvSpPr>
          <p:cNvPr id="1400" name="10 A=ANA(2):?A…"/>
          <p:cNvSpPr txBox="1"/>
          <p:nvPr/>
        </p:nvSpPr>
        <p:spPr>
          <a:xfrm>
            <a:off x="2585098" y="2075115"/>
            <a:ext cx="104013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A=ANA(2):?A</a:t>
            </a:r>
          </a:p>
          <a:p>
            <a:pPr algn="l">
              <a:defRPr sz="3000">
                <a:solidFill>
                  <a:schemeClr val="accent5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15 IF A&gt;500 LED1 ELSE LED0</a:t>
            </a:r>
          </a:p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WAIT30:GOTO10 </a:t>
            </a:r>
          </a:p>
        </p:txBody>
      </p:sp>
      <p:sp>
        <p:nvSpPr>
          <p:cNvPr id="1430" name="Connection Line"/>
          <p:cNvSpPr/>
          <p:nvPr/>
        </p:nvSpPr>
        <p:spPr>
          <a:xfrm>
            <a:off x="1197857" y="6885374"/>
            <a:ext cx="6843698" cy="2502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01" fill="norm" stroke="1" extrusionOk="0">
                <a:moveTo>
                  <a:pt x="0" y="14949"/>
                </a:moveTo>
                <a:cubicBezTo>
                  <a:pt x="1554" y="21600"/>
                  <a:pt x="8754" y="16617"/>
                  <a:pt x="21600" y="0"/>
                </a:cubicBezTo>
              </a:path>
            </a:pathLst>
          </a:custGeom>
          <a:ln w="762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404" name="Group"/>
          <p:cNvGrpSpPr/>
          <p:nvPr/>
        </p:nvGrpSpPr>
        <p:grpSpPr>
          <a:xfrm rot="16200000">
            <a:off x="553537" y="8279975"/>
            <a:ext cx="1087976" cy="325769"/>
            <a:chOff x="0" y="0"/>
            <a:chExt cx="1087975" cy="325768"/>
          </a:xfrm>
        </p:grpSpPr>
        <p:sp>
          <p:nvSpPr>
            <p:cNvPr id="1402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03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408" name="Group"/>
          <p:cNvGrpSpPr/>
          <p:nvPr/>
        </p:nvGrpSpPr>
        <p:grpSpPr>
          <a:xfrm>
            <a:off x="1640482" y="7882742"/>
            <a:ext cx="1335387" cy="945039"/>
            <a:chOff x="0" y="0"/>
            <a:chExt cx="1335386" cy="945038"/>
          </a:xfrm>
        </p:grpSpPr>
        <p:sp>
          <p:nvSpPr>
            <p:cNvPr id="1431" name="Connection Line"/>
            <p:cNvSpPr/>
            <p:nvPr/>
          </p:nvSpPr>
          <p:spPr>
            <a:xfrm>
              <a:off x="846666" y="0"/>
              <a:ext cx="488721" cy="85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19839" fill="norm" stroke="1" extrusionOk="0">
                  <a:moveTo>
                    <a:pt x="19773" y="0"/>
                  </a:moveTo>
                  <a:cubicBezTo>
                    <a:pt x="21600" y="15123"/>
                    <a:pt x="15009" y="21600"/>
                    <a:pt x="0" y="19431"/>
                  </a:cubicBezTo>
                </a:path>
              </a:pathLst>
            </a:cu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1432" name="Connection Line"/>
            <p:cNvSpPr/>
            <p:nvPr/>
          </p:nvSpPr>
          <p:spPr>
            <a:xfrm>
              <a:off x="-1" y="0"/>
              <a:ext cx="488721" cy="85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0" h="19839" fill="norm" stroke="1" extrusionOk="0">
                  <a:moveTo>
                    <a:pt x="297" y="0"/>
                  </a:moveTo>
                  <a:cubicBezTo>
                    <a:pt x="-1530" y="15123"/>
                    <a:pt x="5061" y="21600"/>
                    <a:pt x="20070" y="19431"/>
                  </a:cubicBezTo>
                </a:path>
              </a:pathLst>
            </a:cu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1407" name="Rounded Rectangle"/>
            <p:cNvSpPr/>
            <p:nvPr/>
          </p:nvSpPr>
          <p:spPr>
            <a:xfrm>
              <a:off x="95184" y="517074"/>
              <a:ext cx="1159460" cy="427965"/>
            </a:xfrm>
            <a:prstGeom prst="roundRect">
              <a:avLst>
                <a:gd name="adj" fmla="val 30928"/>
              </a:avLst>
            </a:prstGeom>
            <a:solidFill>
              <a:schemeClr val="accent3">
                <a:hueOff val="-546623"/>
                <a:satOff val="7767"/>
                <a:lumOff val="-1451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433" name="Connection Line"/>
          <p:cNvSpPr/>
          <p:nvPr/>
        </p:nvSpPr>
        <p:spPr>
          <a:xfrm>
            <a:off x="2639628" y="5448935"/>
            <a:ext cx="5401950" cy="742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4" fill="norm" stroke="1" extrusionOk="0">
                <a:moveTo>
                  <a:pt x="0" y="21410"/>
                </a:moveTo>
                <a:cubicBezTo>
                  <a:pt x="9186" y="21600"/>
                  <a:pt x="16386" y="14463"/>
                  <a:pt x="21600" y="0"/>
                </a:cubicBezTo>
              </a:path>
            </a:pathLst>
          </a:custGeom>
          <a:ln w="76200">
            <a:solidFill>
              <a:srgbClr val="A6AAA9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412" name="Group"/>
          <p:cNvGrpSpPr/>
          <p:nvPr/>
        </p:nvGrpSpPr>
        <p:grpSpPr>
          <a:xfrm rot="10800000">
            <a:off x="1640761" y="6033676"/>
            <a:ext cx="1087976" cy="325769"/>
            <a:chOff x="0" y="0"/>
            <a:chExt cx="1087975" cy="325768"/>
          </a:xfrm>
        </p:grpSpPr>
        <p:sp>
          <p:nvSpPr>
            <p:cNvPr id="1410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11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413" name="GND"/>
          <p:cNvSpPr txBox="1"/>
          <p:nvPr/>
        </p:nvSpPr>
        <p:spPr>
          <a:xfrm>
            <a:off x="7312444" y="7278970"/>
            <a:ext cx="120060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GND</a:t>
            </a:r>
          </a:p>
        </p:txBody>
      </p:sp>
      <p:sp>
        <p:nvSpPr>
          <p:cNvPr id="1414" name="IN2"/>
          <p:cNvSpPr txBox="1"/>
          <p:nvPr/>
        </p:nvSpPr>
        <p:spPr>
          <a:xfrm>
            <a:off x="6893551" y="4800108"/>
            <a:ext cx="1080364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IN2</a:t>
            </a:r>
          </a:p>
        </p:txBody>
      </p:sp>
      <p:grpSp>
        <p:nvGrpSpPr>
          <p:cNvPr id="1417" name="Group"/>
          <p:cNvGrpSpPr/>
          <p:nvPr/>
        </p:nvGrpSpPr>
        <p:grpSpPr>
          <a:xfrm rot="10800000">
            <a:off x="2986961" y="7151276"/>
            <a:ext cx="1087976" cy="325769"/>
            <a:chOff x="0" y="0"/>
            <a:chExt cx="1087975" cy="325768"/>
          </a:xfrm>
        </p:grpSpPr>
        <p:sp>
          <p:nvSpPr>
            <p:cNvPr id="1415" name="Rectangle"/>
            <p:cNvSpPr/>
            <p:nvPr/>
          </p:nvSpPr>
          <p:spPr>
            <a:xfrm>
              <a:off x="0" y="0"/>
              <a:ext cx="450917" cy="32576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16" name="Line"/>
            <p:cNvSpPr/>
            <p:nvPr/>
          </p:nvSpPr>
          <p:spPr>
            <a:xfrm>
              <a:off x="449262" y="162884"/>
              <a:ext cx="638714" cy="1"/>
            </a:xfrm>
            <a:prstGeom prst="line">
              <a:avLst/>
            </a:prstGeom>
            <a:noFill/>
            <a:ln w="762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418" name="3.3V"/>
          <p:cNvSpPr txBox="1"/>
          <p:nvPr/>
        </p:nvSpPr>
        <p:spPr>
          <a:xfrm>
            <a:off x="6669462" y="5917160"/>
            <a:ext cx="128519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3.3V</a:t>
            </a:r>
          </a:p>
        </p:txBody>
      </p:sp>
      <p:sp>
        <p:nvSpPr>
          <p:cNvPr id="1419" name="Rectangle"/>
          <p:cNvSpPr/>
          <p:nvPr/>
        </p:nvSpPr>
        <p:spPr>
          <a:xfrm flipH="1" rot="10800000">
            <a:off x="8041561" y="6592476"/>
            <a:ext cx="450918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20" name="Line"/>
          <p:cNvSpPr/>
          <p:nvPr/>
        </p:nvSpPr>
        <p:spPr>
          <a:xfrm>
            <a:off x="8490824" y="6755360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21" name="Rectangle"/>
          <p:cNvSpPr/>
          <p:nvPr/>
        </p:nvSpPr>
        <p:spPr>
          <a:xfrm flipH="1" rot="10800000">
            <a:off x="8050028" y="6249229"/>
            <a:ext cx="450917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22" name="Line"/>
          <p:cNvSpPr/>
          <p:nvPr/>
        </p:nvSpPr>
        <p:spPr>
          <a:xfrm>
            <a:off x="8499291" y="6412113"/>
            <a:ext cx="638713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23" name="Rectangle"/>
          <p:cNvSpPr/>
          <p:nvPr/>
        </p:nvSpPr>
        <p:spPr>
          <a:xfrm flipH="1" rot="10800000">
            <a:off x="8041561" y="5194693"/>
            <a:ext cx="450918" cy="32576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24" name="Line"/>
          <p:cNvSpPr/>
          <p:nvPr/>
        </p:nvSpPr>
        <p:spPr>
          <a:xfrm>
            <a:off x="8490824" y="5357577"/>
            <a:ext cx="638714" cy="1"/>
          </a:xfrm>
          <a:prstGeom prst="line">
            <a:avLst/>
          </a:prstGeom>
          <a:ln w="762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25" name="10kオーム"/>
          <p:cNvSpPr txBox="1"/>
          <p:nvPr/>
        </p:nvSpPr>
        <p:spPr>
          <a:xfrm>
            <a:off x="2982391" y="7948861"/>
            <a:ext cx="233355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10kオーム</a:t>
            </a:r>
          </a:p>
        </p:txBody>
      </p:sp>
      <p:pic>
        <p:nvPicPr>
          <p:cNvPr id="14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640324" y="2561166"/>
            <a:ext cx="1346201" cy="243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7" name="Line"/>
          <p:cNvSpPr/>
          <p:nvPr/>
        </p:nvSpPr>
        <p:spPr>
          <a:xfrm>
            <a:off x="1634066" y="4931830"/>
            <a:ext cx="1" cy="6096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28" name="Line"/>
          <p:cNvSpPr/>
          <p:nvPr/>
        </p:nvSpPr>
        <p:spPr>
          <a:xfrm flipH="1">
            <a:off x="1008624" y="4725142"/>
            <a:ext cx="1" cy="8162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なぜ小学校でプログラミングか？…"/>
          <p:cNvSpPr txBox="1"/>
          <p:nvPr/>
        </p:nvSpPr>
        <p:spPr>
          <a:xfrm>
            <a:off x="509879" y="5634156"/>
            <a:ext cx="11985042" cy="314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なぜ小学校でプログラミングか？</a:t>
            </a:r>
          </a:p>
          <a:p>
            <a:pPr algn="l"/>
            <a:r>
              <a:t>- なぜ身の回りでコンピューターが活躍しているかを知る</a:t>
            </a:r>
          </a:p>
          <a:p>
            <a:pPr algn="l"/>
            <a:r>
              <a:t>- コンピューターを活用するために仕組みを理解する</a:t>
            </a:r>
          </a:p>
          <a:p>
            <a:pPr algn="l"/>
            <a:r>
              <a:t>- こどもの創造力を発揮するきっかけとする</a:t>
            </a:r>
          </a:p>
          <a:p>
            <a:pPr algn="l">
              <a:defRPr sz="2400"/>
            </a:pPr>
            <a:r>
              <a:t>※小学校プログラミング教育の手引（第二版）より要約</a:t>
            </a:r>
          </a:p>
        </p:txBody>
      </p:sp>
      <p:sp>
        <p:nvSpPr>
          <p:cNvPr id="302" name="次の学習活動を計画的に実施すること…"/>
          <p:cNvSpPr txBox="1"/>
          <p:nvPr/>
        </p:nvSpPr>
        <p:spPr>
          <a:xfrm>
            <a:off x="535279" y="2197100"/>
            <a:ext cx="10324948" cy="246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次の学習活動を計画的に実施すること</a:t>
            </a:r>
          </a:p>
          <a:p>
            <a:pPr algn="l"/>
            <a:r>
              <a:t>ア　児童がコンピュータで文字を入力する・・・</a:t>
            </a:r>
          </a:p>
          <a:p>
            <a:pPr algn="l"/>
            <a:r>
              <a:t>イ　児童がプログラミングを体験・・・</a:t>
            </a:r>
          </a:p>
          <a:p>
            <a:pPr algn="l">
              <a:defRPr sz="2400"/>
            </a:pPr>
            <a:r>
              <a:t>※小学校学習指導要領、総則、第３教育課程の実施と学習評価 ⑶ より</a:t>
            </a:r>
          </a:p>
        </p:txBody>
      </p:sp>
      <p:sp>
        <p:nvSpPr>
          <p:cNvPr id="303" name="小学校プログラミング教育、必修化要約"/>
          <p:cNvSpPr txBox="1"/>
          <p:nvPr/>
        </p:nvSpPr>
        <p:spPr>
          <a:xfrm>
            <a:off x="158750" y="573161"/>
            <a:ext cx="12687301" cy="806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/>
            <a:r>
              <a:t>小学校プログラミング教育、必修化要約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つくろう、IoT"/>
          <p:cNvSpPr txBox="1"/>
          <p:nvPr>
            <p:ph type="title"/>
          </p:nvPr>
        </p:nvSpPr>
        <p:spPr>
          <a:xfrm>
            <a:off x="132159" y="2480667"/>
            <a:ext cx="12740482" cy="2789833"/>
          </a:xfrm>
          <a:prstGeom prst="rect">
            <a:avLst/>
          </a:prstGeom>
        </p:spPr>
        <p:txBody>
          <a:bodyPr/>
          <a:lstStyle/>
          <a:p>
            <a:pPr/>
            <a:r>
              <a:t>つくろう、IoT</a:t>
            </a:r>
          </a:p>
        </p:txBody>
      </p:sp>
      <p:pic>
        <p:nvPicPr>
          <p:cNvPr id="14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インターネットは…"/>
          <p:cNvSpPr txBox="1"/>
          <p:nvPr>
            <p:ph type="title"/>
          </p:nvPr>
        </p:nvSpPr>
        <p:spPr>
          <a:xfrm>
            <a:off x="132258" y="619157"/>
            <a:ext cx="12740284" cy="4857686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インターネットは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コンピューターが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たくさんつながったもの</a:t>
            </a:r>
          </a:p>
        </p:txBody>
      </p:sp>
      <p:pic>
        <p:nvPicPr>
          <p:cNvPr id="14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5333" y="6998406"/>
            <a:ext cx="2665175" cy="2496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8466" y="6595533"/>
            <a:ext cx="2667001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5866" y="6129866"/>
            <a:ext cx="2667001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12466" y="5664200"/>
            <a:ext cx="2667001" cy="248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3" name="100おく台くらい -&gt; 1ちょう台"/>
          <p:cNvSpPr txBox="1"/>
          <p:nvPr/>
        </p:nvSpPr>
        <p:spPr>
          <a:xfrm>
            <a:off x="4961963" y="8751392"/>
            <a:ext cx="8240779" cy="938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100おく台くらい -&gt; 1ちょう台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IoT（モノのインターネット）…"/>
          <p:cNvSpPr txBox="1"/>
          <p:nvPr>
            <p:ph type="title"/>
          </p:nvPr>
        </p:nvSpPr>
        <p:spPr>
          <a:xfrm>
            <a:off x="132159" y="867501"/>
            <a:ext cx="12740482" cy="4741666"/>
          </a:xfrm>
          <a:prstGeom prst="rect">
            <a:avLst/>
          </a:prstGeom>
        </p:spPr>
        <p:txBody>
          <a:bodyPr/>
          <a:lstStyle/>
          <a:p>
            <a:pPr defTabSz="514095">
              <a:defRPr sz="7040"/>
            </a:pPr>
            <a:r>
              <a:t>IoT（モノのインターネット）</a:t>
            </a:r>
          </a:p>
          <a:p>
            <a:pPr defTabSz="514095">
              <a:defRPr sz="3520"/>
            </a:pPr>
          </a:p>
          <a:p>
            <a:pPr defTabSz="514095">
              <a:defRPr sz="7040"/>
            </a:pPr>
            <a:r>
              <a:t>コンピューターふえる</a:t>
            </a:r>
          </a:p>
          <a:p>
            <a:pPr defTabSz="514095">
              <a:defRPr sz="7040"/>
            </a:pPr>
            <a:r>
              <a:t>-&gt;もっとたのしい！</a:t>
            </a:r>
          </a:p>
        </p:txBody>
      </p:sp>
      <p:pic>
        <p:nvPicPr>
          <p:cNvPr id="14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64734" y="6284383"/>
            <a:ext cx="342900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8067" y="6284383"/>
            <a:ext cx="342900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333" y="6284383"/>
            <a:ext cx="342900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7533" y="6284383"/>
            <a:ext cx="342900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4933" y="6284383"/>
            <a:ext cx="342900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1600" y="6284383"/>
            <a:ext cx="3429000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0" y="6284383"/>
            <a:ext cx="3429000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7933" y="6284383"/>
            <a:ext cx="342900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5333" y="6284383"/>
            <a:ext cx="342900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6284383"/>
            <a:ext cx="3429000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6284383"/>
            <a:ext cx="3429000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7600" y="6284383"/>
            <a:ext cx="3429000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00" y="6284383"/>
            <a:ext cx="3429000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1666" y="6284383"/>
            <a:ext cx="3429001" cy="321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9066" y="6284383"/>
            <a:ext cx="3429001" cy="321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537" y="4613275"/>
            <a:ext cx="4725459" cy="4725459"/>
          </a:xfrm>
          <a:prstGeom prst="rect">
            <a:avLst/>
          </a:prstGeom>
          <a:ln w="12700">
            <a:miter lim="400000"/>
          </a:ln>
        </p:spPr>
      </p:pic>
      <p:sp>
        <p:nvSpPr>
          <p:cNvPr id="1463" name="10 A=ANA(2):?A…"/>
          <p:cNvSpPr txBox="1"/>
          <p:nvPr/>
        </p:nvSpPr>
        <p:spPr>
          <a:xfrm>
            <a:off x="142974" y="2468033"/>
            <a:ext cx="12718852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A=ANA(2):?A</a:t>
            </a:r>
          </a:p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15 IF A&gt;500 LED1</a:t>
            </a:r>
            <a:r>
              <a:rPr>
                <a:solidFill>
                  <a:schemeClr val="accent5"/>
                </a:solidFill>
              </a:rPr>
              <a:t>:IOT.OUT1:WAIT180</a:t>
            </a:r>
            <a:r>
              <a:t> ELSE LED0</a:t>
            </a:r>
          </a:p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WAIT30:GOTO10 </a:t>
            </a:r>
          </a:p>
        </p:txBody>
      </p:sp>
      <p:sp>
        <p:nvSpPr>
          <p:cNvPr id="1464" name="くらくなったら 通知！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くらくなったら　通知！</a:t>
            </a:r>
          </a:p>
        </p:txBody>
      </p:sp>
      <p:sp>
        <p:nvSpPr>
          <p:cNvPr id="1465" name="IoTの「I」"/>
          <p:cNvSpPr txBox="1"/>
          <p:nvPr/>
        </p:nvSpPr>
        <p:spPr>
          <a:xfrm>
            <a:off x="132258" y="322783"/>
            <a:ext cx="12740284" cy="1615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IoTの「I」</a:t>
            </a:r>
          </a:p>
        </p:txBody>
      </p:sp>
      <p:sp>
        <p:nvSpPr>
          <p:cNvPr id="1466" name="https://sabae.cc/sakura/ranking.html"/>
          <p:cNvSpPr txBox="1"/>
          <p:nvPr/>
        </p:nvSpPr>
        <p:spPr>
          <a:xfrm>
            <a:off x="226419" y="9149292"/>
            <a:ext cx="5270628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https://sabae.cc/sakura/ranking.html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537" y="4613275"/>
            <a:ext cx="4725459" cy="4725459"/>
          </a:xfrm>
          <a:prstGeom prst="rect">
            <a:avLst/>
          </a:prstGeom>
          <a:ln w="12700">
            <a:miter lim="400000"/>
          </a:ln>
        </p:spPr>
      </p:pic>
      <p:sp>
        <p:nvSpPr>
          <p:cNvPr id="1469" name="10 A=ANA(2):?A…"/>
          <p:cNvSpPr txBox="1"/>
          <p:nvPr/>
        </p:nvSpPr>
        <p:spPr>
          <a:xfrm>
            <a:off x="142974" y="2277533"/>
            <a:ext cx="12718852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A=ANA(2):?A</a:t>
            </a:r>
          </a:p>
          <a:p>
            <a:pPr algn="l">
              <a:defRPr sz="3000">
                <a:solidFill>
                  <a:schemeClr val="accent5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12 IOT.OUT A</a:t>
            </a:r>
          </a:p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15 IF A&gt;500 LED1:IOT.OUT1:WAIT180 ELSE LED0</a:t>
            </a:r>
          </a:p>
          <a:p>
            <a:pPr algn="l"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WAIT30:GOTO10 </a:t>
            </a:r>
          </a:p>
        </p:txBody>
      </p:sp>
      <p:sp>
        <p:nvSpPr>
          <p:cNvPr id="1470" name="IoTセンサー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IoTセンサー</a:t>
            </a:r>
          </a:p>
        </p:txBody>
      </p:sp>
      <p:sp>
        <p:nvSpPr>
          <p:cNvPr id="1471" name="IoTの「I」"/>
          <p:cNvSpPr txBox="1"/>
          <p:nvPr/>
        </p:nvSpPr>
        <p:spPr>
          <a:xfrm>
            <a:off x="132258" y="322783"/>
            <a:ext cx="12740284" cy="1615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IoTの「I」</a:t>
            </a:r>
          </a:p>
        </p:txBody>
      </p:sp>
      <p:sp>
        <p:nvSpPr>
          <p:cNvPr id="1472" name="https://sabae.cc/sakura/ranking.html"/>
          <p:cNvSpPr txBox="1"/>
          <p:nvPr/>
        </p:nvSpPr>
        <p:spPr>
          <a:xfrm>
            <a:off x="226419" y="9149292"/>
            <a:ext cx="5270628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https://sabae.cc/sakura/ranking.html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680" y="4661930"/>
            <a:ext cx="4697971" cy="4697970"/>
          </a:xfrm>
          <a:prstGeom prst="rect">
            <a:avLst/>
          </a:prstGeom>
          <a:ln w="12700">
            <a:miter lim="400000"/>
          </a:ln>
        </p:spPr>
      </p:pic>
      <p:sp>
        <p:nvSpPr>
          <p:cNvPr id="1475" name="NEW…"/>
          <p:cNvSpPr txBox="1"/>
          <p:nvPr/>
        </p:nvSpPr>
        <p:spPr>
          <a:xfrm>
            <a:off x="282674" y="1852558"/>
            <a:ext cx="12718852" cy="282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NEW</a:t>
            </a:r>
          </a:p>
          <a:p>
            <a:pPr algn="l">
              <a:lnSpc>
                <a:spcPct val="120000"/>
              </a:lnSpc>
              <a:defRPr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N=IOT.IN()</a:t>
            </a:r>
          </a:p>
          <a:p>
            <a:pPr algn="l">
              <a:lnSpc>
                <a:spcPct val="120000"/>
              </a:lnSpc>
              <a:defRPr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IF N ?N:LED N-1</a:t>
            </a:r>
          </a:p>
          <a:p>
            <a:pPr algn="l">
              <a:lnSpc>
                <a:spcPct val="120000"/>
              </a:lnSpc>
              <a:defRPr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30 GOTO 10</a:t>
            </a:r>
          </a:p>
          <a:p>
            <a:pPr algn="l">
              <a:lnSpc>
                <a:spcPct val="120000"/>
              </a:lnSpc>
              <a:defRPr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RUN</a:t>
            </a:r>
          </a:p>
        </p:txBody>
      </p:sp>
      <p:sp>
        <p:nvSpPr>
          <p:cNvPr id="1476" name="スマホからコントロール"/>
          <p:cNvSpPr txBox="1"/>
          <p:nvPr/>
        </p:nvSpPr>
        <p:spPr>
          <a:xfrm>
            <a:off x="132258" y="-49751"/>
            <a:ext cx="12740284" cy="161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スマホからコントロール</a:t>
            </a:r>
          </a:p>
        </p:txBody>
      </p:sp>
      <p:sp>
        <p:nvSpPr>
          <p:cNvPr id="1477" name="https://sabae.cc/sakura/"/>
          <p:cNvSpPr txBox="1"/>
          <p:nvPr/>
        </p:nvSpPr>
        <p:spPr>
          <a:xfrm>
            <a:off x="450221" y="9136563"/>
            <a:ext cx="48188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https://sabae.cc/sakura/</a:t>
            </a:r>
          </a:p>
        </p:txBody>
      </p:sp>
      <p:sp>
        <p:nvSpPr>
          <p:cNvPr id="1478" name="1. 上記コードを打ってRUN…"/>
          <p:cNvSpPr txBox="1"/>
          <p:nvPr/>
        </p:nvSpPr>
        <p:spPr>
          <a:xfrm>
            <a:off x="5938653" y="5182115"/>
            <a:ext cx="6973825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000"/>
            </a:pPr>
            <a:r>
              <a:t>1. 上記コードを打ってRUN</a:t>
            </a:r>
          </a:p>
          <a:p>
            <a:pPr algn="l">
              <a:defRPr sz="4000"/>
            </a:pPr>
            <a:r>
              <a:t>2. ←QRコード開く</a:t>
            </a:r>
          </a:p>
          <a:p>
            <a:pPr algn="l">
              <a:defRPr sz="4000"/>
            </a:pPr>
            <a:r>
              <a:t>3. 自分のシリアル番号を選択</a:t>
            </a:r>
          </a:p>
          <a:p>
            <a:pPr algn="l">
              <a:defRPr sz="4000"/>
            </a:pPr>
            <a:r>
              <a:t>4. ②ボタンを押すと点灯</a:t>
            </a:r>
          </a:p>
          <a:p>
            <a:pPr algn="l">
              <a:defRPr sz="4000"/>
            </a:pPr>
            <a:r>
              <a:t>5. ①ボタンを押すと消える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680" y="4661930"/>
            <a:ext cx="4697971" cy="4697970"/>
          </a:xfrm>
          <a:prstGeom prst="rect">
            <a:avLst/>
          </a:prstGeom>
          <a:ln w="12700">
            <a:miter lim="400000"/>
          </a:ln>
        </p:spPr>
      </p:pic>
      <p:sp>
        <p:nvSpPr>
          <p:cNvPr id="1481" name="10 N=IOT.IN()…"/>
          <p:cNvSpPr txBox="1"/>
          <p:nvPr/>
        </p:nvSpPr>
        <p:spPr>
          <a:xfrm>
            <a:off x="282674" y="2416438"/>
            <a:ext cx="12718852" cy="169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N=IOT.IN()</a:t>
            </a:r>
          </a:p>
          <a:p>
            <a:pPr algn="l">
              <a:lnSpc>
                <a:spcPct val="120000"/>
              </a:lnSpc>
              <a:defRPr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IF N ?N:LED N-1</a:t>
            </a:r>
            <a:r>
              <a:rPr>
                <a:solidFill>
                  <a:schemeClr val="accent5"/>
                </a:solidFill>
              </a:rPr>
              <a:t>:BEEP N</a:t>
            </a:r>
          </a:p>
          <a:p>
            <a:pPr algn="l">
              <a:lnSpc>
                <a:spcPct val="120000"/>
              </a:lnSpc>
              <a:defRPr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30 GOTO 10</a:t>
            </a:r>
          </a:p>
        </p:txBody>
      </p:sp>
      <p:sp>
        <p:nvSpPr>
          <p:cNvPr id="1482" name="スマホからコントロール"/>
          <p:cNvSpPr txBox="1"/>
          <p:nvPr/>
        </p:nvSpPr>
        <p:spPr>
          <a:xfrm>
            <a:off x="132258" y="-49751"/>
            <a:ext cx="12740284" cy="161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スマホからコントロール</a:t>
            </a:r>
          </a:p>
        </p:txBody>
      </p:sp>
      <p:sp>
        <p:nvSpPr>
          <p:cNvPr id="1483" name="https://sabae.cc/sakura/"/>
          <p:cNvSpPr txBox="1"/>
          <p:nvPr/>
        </p:nvSpPr>
        <p:spPr>
          <a:xfrm>
            <a:off x="450221" y="9136563"/>
            <a:ext cx="48188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https://sabae.cc/sakura/</a:t>
            </a:r>
          </a:p>
        </p:txBody>
      </p:sp>
      <p:sp>
        <p:nvSpPr>
          <p:cNvPr id="1484" name="1. 上記コードを打ってRUN…"/>
          <p:cNvSpPr txBox="1"/>
          <p:nvPr/>
        </p:nvSpPr>
        <p:spPr>
          <a:xfrm>
            <a:off x="5938653" y="5182115"/>
            <a:ext cx="6973825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000"/>
            </a:pPr>
            <a:r>
              <a:t>1. 上記コードを打ってRUN</a:t>
            </a:r>
          </a:p>
          <a:p>
            <a:pPr algn="l">
              <a:defRPr sz="4000"/>
            </a:pPr>
            <a:r>
              <a:t>2. ←QRコード開く</a:t>
            </a:r>
          </a:p>
          <a:p>
            <a:pPr algn="l">
              <a:defRPr sz="4000"/>
            </a:pPr>
            <a:r>
              <a:t>3. 自分のシリアル番号を選択</a:t>
            </a:r>
          </a:p>
          <a:p>
            <a:pPr algn="l">
              <a:defRPr sz="4000"/>
            </a:pPr>
            <a:r>
              <a:t>4. ②ボタンを押すと点灯</a:t>
            </a:r>
          </a:p>
          <a:p>
            <a:pPr algn="l">
              <a:defRPr sz="4000"/>
            </a:pPr>
            <a:r>
              <a:t>5. ①ボタンを押すと消える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680" y="4661930"/>
            <a:ext cx="4697971" cy="4697970"/>
          </a:xfrm>
          <a:prstGeom prst="rect">
            <a:avLst/>
          </a:prstGeom>
          <a:ln w="12700">
            <a:miter lim="400000"/>
          </a:ln>
        </p:spPr>
      </p:pic>
      <p:sp>
        <p:nvSpPr>
          <p:cNvPr id="1487" name="10 N=IOT.IN()…"/>
          <p:cNvSpPr txBox="1"/>
          <p:nvPr/>
        </p:nvSpPr>
        <p:spPr>
          <a:xfrm>
            <a:off x="282674" y="2338968"/>
            <a:ext cx="1271885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N=IOT.IN()</a:t>
            </a:r>
          </a:p>
          <a:p>
            <a:pPr algn="l">
              <a:lnSpc>
                <a:spcPct val="120000"/>
              </a:lnSpc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IF N ?N:LED N-1:BEEP N</a:t>
            </a:r>
          </a:p>
          <a:p>
            <a:pPr algn="l">
              <a:lnSpc>
                <a:spcPct val="120000"/>
              </a:lnSpc>
              <a:defRPr sz="3000">
                <a:solidFill>
                  <a:schemeClr val="accent5"/>
                </a:solidFill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25 IF ANA(2)&gt;500 IOT.OUT1:WAIT60</a:t>
            </a:r>
          </a:p>
          <a:p>
            <a:pPr algn="l">
              <a:lnSpc>
                <a:spcPct val="120000"/>
              </a:lnSpc>
              <a:defRPr sz="30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30 GOTO 10</a:t>
            </a:r>
          </a:p>
        </p:txBody>
      </p:sp>
      <p:sp>
        <p:nvSpPr>
          <p:cNvPr id="1488" name="ドロボーセンサー＆けいこく"/>
          <p:cNvSpPr txBox="1"/>
          <p:nvPr/>
        </p:nvSpPr>
        <p:spPr>
          <a:xfrm>
            <a:off x="132258" y="-49751"/>
            <a:ext cx="12740284" cy="1615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54990">
              <a:defRPr sz="7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ドロボーセンサー＆けいこく</a:t>
            </a:r>
          </a:p>
        </p:txBody>
      </p:sp>
      <p:sp>
        <p:nvSpPr>
          <p:cNvPr id="1489" name="https://sabae.cc/sakura/"/>
          <p:cNvSpPr txBox="1"/>
          <p:nvPr/>
        </p:nvSpPr>
        <p:spPr>
          <a:xfrm>
            <a:off x="450221" y="9136563"/>
            <a:ext cx="481888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https://sabae.cc/sakura/</a:t>
            </a:r>
          </a:p>
        </p:txBody>
      </p:sp>
      <p:sp>
        <p:nvSpPr>
          <p:cNvPr id="1490" name="1. 暗くなったらスマホへ連絡…"/>
          <p:cNvSpPr txBox="1"/>
          <p:nvPr/>
        </p:nvSpPr>
        <p:spPr>
          <a:xfrm>
            <a:off x="5396786" y="6325115"/>
            <a:ext cx="732790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000"/>
            </a:pPr>
            <a:r>
              <a:t>1. 暗くなったらスマホへ連絡</a:t>
            </a:r>
          </a:p>
          <a:p>
            <a:pPr algn="l">
              <a:defRPr sz="4000"/>
            </a:pPr>
            <a:r>
              <a:t>2. スマホから威嚇音を鳴らせる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5292" r="0" b="39131"/>
          <a:stretch>
            <a:fillRect/>
          </a:stretch>
        </p:blipFill>
        <p:spPr>
          <a:xfrm>
            <a:off x="0" y="1598859"/>
            <a:ext cx="13004800" cy="4304410"/>
          </a:xfrm>
          <a:prstGeom prst="rect">
            <a:avLst/>
          </a:prstGeom>
          <a:ln w="12700">
            <a:miter lim="400000"/>
          </a:ln>
        </p:spPr>
      </p:pic>
      <p:sp>
        <p:nvSpPr>
          <p:cNvPr id="1493" name="スマホでサーボをうごかす"/>
          <p:cNvSpPr txBox="1"/>
          <p:nvPr/>
        </p:nvSpPr>
        <p:spPr>
          <a:xfrm>
            <a:off x="132258" y="-30196"/>
            <a:ext cx="12740284" cy="1609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スマホでサーボをうごかす</a:t>
            </a:r>
          </a:p>
        </p:txBody>
      </p:sp>
      <p:sp>
        <p:nvSpPr>
          <p:cNvPr id="1494" name="NEW…"/>
          <p:cNvSpPr txBox="1"/>
          <p:nvPr>
            <p:ph type="title"/>
          </p:nvPr>
        </p:nvSpPr>
        <p:spPr>
          <a:xfrm>
            <a:off x="375278" y="5360491"/>
            <a:ext cx="12254244" cy="4857685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20000"/>
              </a:lnSpc>
              <a:defRPr sz="36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NEW</a:t>
            </a:r>
          </a:p>
          <a:p>
            <a:pPr algn="l">
              <a:lnSpc>
                <a:spcPct val="120000"/>
              </a:lnSpc>
              <a:defRPr sz="36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10 N=IOT.IN()</a:t>
            </a:r>
          </a:p>
          <a:p>
            <a:pPr algn="l">
              <a:lnSpc>
                <a:spcPct val="120000"/>
              </a:lnSpc>
              <a:defRPr sz="36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20 IF N ?N:</a:t>
            </a:r>
            <a:r>
              <a:rPr>
                <a:solidFill>
                  <a:schemeClr val="accent5"/>
                </a:solidFill>
              </a:rPr>
              <a:t>PWM 2,80+N*30</a:t>
            </a:r>
          </a:p>
          <a:p>
            <a:pPr algn="l">
              <a:lnSpc>
                <a:spcPct val="120000"/>
              </a:lnSpc>
              <a:defRPr sz="3600">
                <a:latin typeface="IchigoJam 1.4"/>
                <a:ea typeface="IchigoJam 1.4"/>
                <a:cs typeface="IchigoJam 1.4"/>
                <a:sym typeface="IchigoJam 1.4"/>
              </a:defRPr>
            </a:pPr>
            <a:r>
              <a:t>30 GOTO 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温度センサー（精度が違う）…"/>
          <p:cNvSpPr txBox="1"/>
          <p:nvPr>
            <p:ph type="title"/>
          </p:nvPr>
        </p:nvSpPr>
        <p:spPr>
          <a:xfrm>
            <a:off x="1176608" y="401020"/>
            <a:ext cx="10651584" cy="3039188"/>
          </a:xfrm>
          <a:prstGeom prst="rect">
            <a:avLst/>
          </a:prstGeom>
        </p:spPr>
        <p:txBody>
          <a:bodyPr/>
          <a:lstStyle/>
          <a:p>
            <a:pPr defTabSz="461518">
              <a:defRPr sz="632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温度センサー（精度が違う）</a:t>
            </a:r>
          </a:p>
          <a:p>
            <a:pPr defTabSz="461518">
              <a:defRPr sz="632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40円〜500円</a:t>
            </a:r>
          </a:p>
        </p:txBody>
      </p:sp>
      <p:pic>
        <p:nvPicPr>
          <p:cNvPr id="14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066" y="4330096"/>
            <a:ext cx="5267072" cy="3950304"/>
          </a:xfrm>
          <a:prstGeom prst="rect">
            <a:avLst/>
          </a:prstGeom>
          <a:ln w="12700">
            <a:miter lim="400000"/>
          </a:ln>
        </p:spPr>
      </p:pic>
      <p:sp>
        <p:nvSpPr>
          <p:cNvPr id="1498" name="-40〜125℃ ±4℃…"/>
          <p:cNvSpPr txBox="1"/>
          <p:nvPr/>
        </p:nvSpPr>
        <p:spPr>
          <a:xfrm>
            <a:off x="1076346" y="8383815"/>
            <a:ext cx="409651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-40〜125℃ </a:t>
            </a:r>
            <a:r>
              <a:rPr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±4℃</a:t>
            </a:r>
          </a:p>
          <a:p>
            <a:pPr/>
            <a:r>
              <a:t>40円</a:t>
            </a:r>
          </a:p>
        </p:txBody>
      </p:sp>
      <p:pic>
        <p:nvPicPr>
          <p:cNvPr id="149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3869" y="4270803"/>
            <a:ext cx="5425187" cy="4068891"/>
          </a:xfrm>
          <a:prstGeom prst="rect">
            <a:avLst/>
          </a:prstGeom>
          <a:ln w="12700">
            <a:miter lim="400000"/>
          </a:ln>
        </p:spPr>
      </p:pic>
      <p:sp>
        <p:nvSpPr>
          <p:cNvPr id="1500" name="-40〜105℃ ±0.5℃…"/>
          <p:cNvSpPr txBox="1"/>
          <p:nvPr/>
        </p:nvSpPr>
        <p:spPr>
          <a:xfrm>
            <a:off x="7433720" y="8383815"/>
            <a:ext cx="454548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-40〜105℃ </a:t>
            </a:r>
            <a:r>
              <a:rPr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±0.5℃</a:t>
            </a:r>
          </a:p>
          <a:p>
            <a:pPr/>
            <a:r>
              <a:t>500円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